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0" r:id="rId58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1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/>
    <p:restoredTop sz="94633"/>
  </p:normalViewPr>
  <p:slideViewPr>
    <p:cSldViewPr snapToGrid="0" snapToObjects="1">
      <p:cViewPr varScale="1">
        <p:scale>
          <a:sx n="71" d="100"/>
          <a:sy n="71" d="100"/>
        </p:scale>
        <p:origin x="184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0625" y="1079398"/>
            <a:ext cx="14305717" cy="5071872"/>
          </a:xfrm>
        </p:spPr>
        <p:txBody>
          <a:bodyPr anchor="ctr" anchorCtr="0">
            <a:normAutofit/>
          </a:bodyPr>
          <a:lstStyle>
            <a:lvl1pPr algn="ctr">
              <a:lnSpc>
                <a:spcPct val="85000"/>
              </a:lnSpc>
              <a:defRPr sz="6600" b="1" spc="-71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64565" y="6336883"/>
            <a:ext cx="14305717" cy="16256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3413" b="1" cap="none" spc="0" baseline="0">
                <a:solidFill>
                  <a:schemeClr val="bg2"/>
                </a:solidFill>
                <a:latin typeface="+mj-lt"/>
              </a:defRPr>
            </a:lvl1pPr>
            <a:lvl2pPr marL="650263" indent="0" algn="ctr">
              <a:buNone/>
              <a:defRPr sz="3413"/>
            </a:lvl2pPr>
            <a:lvl3pPr marL="1300525" indent="0" algn="ctr">
              <a:buNone/>
              <a:defRPr sz="3413"/>
            </a:lvl3pPr>
            <a:lvl4pPr marL="1950788" indent="0" algn="ctr">
              <a:buNone/>
              <a:defRPr sz="2844"/>
            </a:lvl4pPr>
            <a:lvl5pPr marL="2601049" indent="0" algn="ctr">
              <a:buNone/>
              <a:defRPr sz="2844"/>
            </a:lvl5pPr>
            <a:lvl6pPr marL="3251312" indent="0" algn="ctr">
              <a:buNone/>
              <a:defRPr sz="2844"/>
            </a:lvl6pPr>
            <a:lvl7pPr marL="3901574" indent="0" algn="ctr">
              <a:buNone/>
              <a:defRPr sz="2844"/>
            </a:lvl7pPr>
            <a:lvl8pPr marL="4551836" indent="0" algn="ctr">
              <a:buNone/>
              <a:defRPr sz="2844"/>
            </a:lvl8pPr>
            <a:lvl9pPr marL="5202099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49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0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Freeform 7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03" y="124273"/>
            <a:ext cx="16034270" cy="1012801"/>
          </a:xfrm>
        </p:spPr>
        <p:txBody>
          <a:bodyPr anchor="ctr" anchorCtr="0">
            <a:normAutofit/>
          </a:bodyPr>
          <a:lstStyle>
            <a:lvl1pPr>
              <a:defRPr sz="50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70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576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882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1188000" indent="0">
              <a:buFontTx/>
              <a:buNone/>
              <a:defRPr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4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Freeform 9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0821" y="124272"/>
            <a:ext cx="16032490" cy="101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821" y="1524000"/>
            <a:ext cx="7882609" cy="78001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9394" y="1523999"/>
            <a:ext cx="8013918" cy="78001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0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7340263" cy="1276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7" name="Freeform 6"/>
          <p:cNvSpPr/>
          <p:nvPr/>
        </p:nvSpPr>
        <p:spPr>
          <a:xfrm>
            <a:off x="-5394" y="1009614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9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34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" y="0"/>
            <a:ext cx="576130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62" y="484313"/>
            <a:ext cx="4789117" cy="3612199"/>
          </a:xfrm>
        </p:spPr>
        <p:txBody>
          <a:bodyPr anchor="b">
            <a:norm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4261" y="484312"/>
            <a:ext cx="10561013" cy="885698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962" y="4161538"/>
            <a:ext cx="4789117" cy="4963734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6200000">
            <a:off x="706298" y="4670176"/>
            <a:ext cx="9753602" cy="413249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82734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70"/>
            <a:ext cx="17353509" cy="2709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976" y="7217664"/>
            <a:ext cx="16322312" cy="1170432"/>
          </a:xfrm>
        </p:spPr>
        <p:txBody>
          <a:bodyPr tIns="0" bIns="0" anchor="b">
            <a:noAutofit/>
          </a:bodyPr>
          <a:lstStyle>
            <a:lvl1pPr algn="ctr">
              <a:defRPr sz="5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" y="0"/>
            <a:ext cx="17340242" cy="6990330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63" indent="0">
              <a:buNone/>
              <a:defRPr sz="3983"/>
            </a:lvl2pPr>
            <a:lvl3pPr marL="1300525" indent="0">
              <a:buNone/>
              <a:defRPr sz="3413"/>
            </a:lvl3pPr>
            <a:lvl4pPr marL="1950788" indent="0">
              <a:buNone/>
              <a:defRPr sz="2844"/>
            </a:lvl4pPr>
            <a:lvl5pPr marL="2601049" indent="0">
              <a:buNone/>
              <a:defRPr sz="2844"/>
            </a:lvl5pPr>
            <a:lvl6pPr marL="3251312" indent="0">
              <a:buNone/>
              <a:defRPr sz="2844"/>
            </a:lvl6pPr>
            <a:lvl7pPr marL="3901574" indent="0">
              <a:buNone/>
              <a:defRPr sz="2844"/>
            </a:lvl7pPr>
            <a:lvl8pPr marL="4551836" indent="0">
              <a:buNone/>
              <a:defRPr sz="2844"/>
            </a:lvl8pPr>
            <a:lvl9pPr marL="520209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976" y="8401101"/>
            <a:ext cx="16322312" cy="845312"/>
          </a:xfrm>
        </p:spPr>
        <p:txBody>
          <a:bodyPr lIns="91440" tIns="0" rIns="91440" bIns="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63" indent="0">
              <a:buNone/>
              <a:defRPr sz="1707"/>
            </a:lvl2pPr>
            <a:lvl3pPr marL="1300525" indent="0">
              <a:buNone/>
              <a:defRPr sz="1422"/>
            </a:lvl3pPr>
            <a:lvl4pPr marL="1950788" indent="0">
              <a:buNone/>
              <a:defRPr sz="1280"/>
            </a:lvl4pPr>
            <a:lvl5pPr marL="2601049" indent="0">
              <a:buNone/>
              <a:defRPr sz="1280"/>
            </a:lvl5pPr>
            <a:lvl6pPr marL="3251312" indent="0">
              <a:buNone/>
              <a:defRPr sz="1280"/>
            </a:lvl6pPr>
            <a:lvl7pPr marL="3901574" indent="0">
              <a:buNone/>
              <a:defRPr sz="1280"/>
            </a:lvl7pPr>
            <a:lvl8pPr marL="4551836" indent="0">
              <a:buNone/>
              <a:defRPr sz="1280"/>
            </a:lvl8pPr>
            <a:lvl9pPr marL="5202099" indent="0">
              <a:buNone/>
              <a:defRPr sz="12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6"/>
          <p:cNvSpPr/>
          <p:nvPr/>
        </p:nvSpPr>
        <p:spPr>
          <a:xfrm rot="10800000">
            <a:off x="1" y="6965032"/>
            <a:ext cx="17353509" cy="292290"/>
          </a:xfrm>
          <a:custGeom>
            <a:avLst/>
            <a:gdLst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5471 h 294968"/>
              <a:gd name="connsiteX1" fmla="*/ 13067071 w 13067071"/>
              <a:gd name="connsiteY1" fmla="*/ 294968 h 294968"/>
              <a:gd name="connsiteX2" fmla="*/ 13052322 w 13067071"/>
              <a:gd name="connsiteY2" fmla="*/ 132736 h 294968"/>
              <a:gd name="connsiteX3" fmla="*/ 10766322 w 13067071"/>
              <a:gd name="connsiteY3" fmla="*/ 44245 h 294968"/>
              <a:gd name="connsiteX4" fmla="*/ 6430297 w 13067071"/>
              <a:gd name="connsiteY4" fmla="*/ 191729 h 294968"/>
              <a:gd name="connsiteX5" fmla="*/ 3215148 w 13067071"/>
              <a:gd name="connsiteY5" fmla="*/ 191729 h 294968"/>
              <a:gd name="connsiteX6" fmla="*/ 58993 w 13067071"/>
              <a:gd name="connsiteY6" fmla="*/ 0 h 294968"/>
              <a:gd name="connsiteX7" fmla="*/ 0 w 13067071"/>
              <a:gd name="connsiteY7" fmla="*/ 265471 h 294968"/>
              <a:gd name="connsiteX0" fmla="*/ 0 w 13067071"/>
              <a:gd name="connsiteY0" fmla="*/ 266004 h 295501"/>
              <a:gd name="connsiteX1" fmla="*/ 13067071 w 13067071"/>
              <a:gd name="connsiteY1" fmla="*/ 295501 h 295501"/>
              <a:gd name="connsiteX2" fmla="*/ 13052322 w 13067071"/>
              <a:gd name="connsiteY2" fmla="*/ 133269 h 295501"/>
              <a:gd name="connsiteX3" fmla="*/ 10766322 w 13067071"/>
              <a:gd name="connsiteY3" fmla="*/ 44778 h 295501"/>
              <a:gd name="connsiteX4" fmla="*/ 6430297 w 13067071"/>
              <a:gd name="connsiteY4" fmla="*/ 192262 h 295501"/>
              <a:gd name="connsiteX5" fmla="*/ 3215148 w 13067071"/>
              <a:gd name="connsiteY5" fmla="*/ 192262 h 295501"/>
              <a:gd name="connsiteX6" fmla="*/ 58993 w 13067071"/>
              <a:gd name="connsiteY6" fmla="*/ 533 h 295501"/>
              <a:gd name="connsiteX7" fmla="*/ 0 w 13067071"/>
              <a:gd name="connsiteY7" fmla="*/ 266004 h 295501"/>
              <a:gd name="connsiteX0" fmla="*/ 0 w 13022826"/>
              <a:gd name="connsiteY0" fmla="*/ 266004 h 295501"/>
              <a:gd name="connsiteX1" fmla="*/ 13022826 w 13022826"/>
              <a:gd name="connsiteY1" fmla="*/ 295501 h 295501"/>
              <a:gd name="connsiteX2" fmla="*/ 13008077 w 13022826"/>
              <a:gd name="connsiteY2" fmla="*/ 133269 h 295501"/>
              <a:gd name="connsiteX3" fmla="*/ 10722077 w 13022826"/>
              <a:gd name="connsiteY3" fmla="*/ 44778 h 295501"/>
              <a:gd name="connsiteX4" fmla="*/ 6386052 w 13022826"/>
              <a:gd name="connsiteY4" fmla="*/ 192262 h 295501"/>
              <a:gd name="connsiteX5" fmla="*/ 3170903 w 13022826"/>
              <a:gd name="connsiteY5" fmla="*/ 192262 h 295501"/>
              <a:gd name="connsiteX6" fmla="*/ 14748 w 13022826"/>
              <a:gd name="connsiteY6" fmla="*/ 533 h 295501"/>
              <a:gd name="connsiteX7" fmla="*/ 0 w 13022826"/>
              <a:gd name="connsiteY7" fmla="*/ 266004 h 295501"/>
              <a:gd name="connsiteX0" fmla="*/ 0 w 13022826"/>
              <a:gd name="connsiteY0" fmla="*/ 258747 h 288244"/>
              <a:gd name="connsiteX1" fmla="*/ 13022826 w 13022826"/>
              <a:gd name="connsiteY1" fmla="*/ 288244 h 288244"/>
              <a:gd name="connsiteX2" fmla="*/ 13008077 w 13022826"/>
              <a:gd name="connsiteY2" fmla="*/ 126012 h 288244"/>
              <a:gd name="connsiteX3" fmla="*/ 10722077 w 13022826"/>
              <a:gd name="connsiteY3" fmla="*/ 37521 h 288244"/>
              <a:gd name="connsiteX4" fmla="*/ 6386052 w 13022826"/>
              <a:gd name="connsiteY4" fmla="*/ 185005 h 288244"/>
              <a:gd name="connsiteX5" fmla="*/ 3170903 w 13022826"/>
              <a:gd name="connsiteY5" fmla="*/ 185005 h 288244"/>
              <a:gd name="connsiteX6" fmla="*/ 0 w 13022826"/>
              <a:gd name="connsiteY6" fmla="*/ 650 h 288244"/>
              <a:gd name="connsiteX7" fmla="*/ 0 w 13022826"/>
              <a:gd name="connsiteY7" fmla="*/ 258747 h 288244"/>
              <a:gd name="connsiteX0" fmla="*/ 0 w 13010688"/>
              <a:gd name="connsiteY0" fmla="*/ 258747 h 292290"/>
              <a:gd name="connsiteX1" fmla="*/ 13010688 w 13010688"/>
              <a:gd name="connsiteY1" fmla="*/ 292290 h 292290"/>
              <a:gd name="connsiteX2" fmla="*/ 13008077 w 13010688"/>
              <a:gd name="connsiteY2" fmla="*/ 126012 h 292290"/>
              <a:gd name="connsiteX3" fmla="*/ 10722077 w 13010688"/>
              <a:gd name="connsiteY3" fmla="*/ 37521 h 292290"/>
              <a:gd name="connsiteX4" fmla="*/ 6386052 w 13010688"/>
              <a:gd name="connsiteY4" fmla="*/ 185005 h 292290"/>
              <a:gd name="connsiteX5" fmla="*/ 3170903 w 13010688"/>
              <a:gd name="connsiteY5" fmla="*/ 185005 h 292290"/>
              <a:gd name="connsiteX6" fmla="*/ 0 w 13010688"/>
              <a:gd name="connsiteY6" fmla="*/ 650 h 292290"/>
              <a:gd name="connsiteX7" fmla="*/ 0 w 13010688"/>
              <a:gd name="connsiteY7" fmla="*/ 258747 h 292290"/>
              <a:gd name="connsiteX0" fmla="*/ 0 w 13022826"/>
              <a:gd name="connsiteY0" fmla="*/ 278977 h 292290"/>
              <a:gd name="connsiteX1" fmla="*/ 13022826 w 13022826"/>
              <a:gd name="connsiteY1" fmla="*/ 292290 h 292290"/>
              <a:gd name="connsiteX2" fmla="*/ 13020215 w 13022826"/>
              <a:gd name="connsiteY2" fmla="*/ 126012 h 292290"/>
              <a:gd name="connsiteX3" fmla="*/ 10734215 w 13022826"/>
              <a:gd name="connsiteY3" fmla="*/ 37521 h 292290"/>
              <a:gd name="connsiteX4" fmla="*/ 6398190 w 13022826"/>
              <a:gd name="connsiteY4" fmla="*/ 185005 h 292290"/>
              <a:gd name="connsiteX5" fmla="*/ 3183041 w 13022826"/>
              <a:gd name="connsiteY5" fmla="*/ 185005 h 292290"/>
              <a:gd name="connsiteX6" fmla="*/ 12138 w 13022826"/>
              <a:gd name="connsiteY6" fmla="*/ 650 h 292290"/>
              <a:gd name="connsiteX7" fmla="*/ 0 w 13022826"/>
              <a:gd name="connsiteY7" fmla="*/ 278977 h 292290"/>
              <a:gd name="connsiteX0" fmla="*/ 0 w 13014734"/>
              <a:gd name="connsiteY0" fmla="*/ 278977 h 292290"/>
              <a:gd name="connsiteX1" fmla="*/ 13014734 w 13014734"/>
              <a:gd name="connsiteY1" fmla="*/ 292290 h 292290"/>
              <a:gd name="connsiteX2" fmla="*/ 13012123 w 13014734"/>
              <a:gd name="connsiteY2" fmla="*/ 126012 h 292290"/>
              <a:gd name="connsiteX3" fmla="*/ 10726123 w 13014734"/>
              <a:gd name="connsiteY3" fmla="*/ 37521 h 292290"/>
              <a:gd name="connsiteX4" fmla="*/ 6390098 w 13014734"/>
              <a:gd name="connsiteY4" fmla="*/ 185005 h 292290"/>
              <a:gd name="connsiteX5" fmla="*/ 3174949 w 13014734"/>
              <a:gd name="connsiteY5" fmla="*/ 185005 h 292290"/>
              <a:gd name="connsiteX6" fmla="*/ 4046 w 13014734"/>
              <a:gd name="connsiteY6" fmla="*/ 650 h 292290"/>
              <a:gd name="connsiteX7" fmla="*/ 0 w 13014734"/>
              <a:gd name="connsiteY7" fmla="*/ 278977 h 29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14734" h="292290">
                <a:moveTo>
                  <a:pt x="0" y="278977"/>
                </a:moveTo>
                <a:lnTo>
                  <a:pt x="13014734" y="292290"/>
                </a:lnTo>
                <a:cubicBezTo>
                  <a:pt x="13013864" y="236864"/>
                  <a:pt x="13012993" y="181438"/>
                  <a:pt x="13012123" y="126012"/>
                </a:cubicBezTo>
                <a:cubicBezTo>
                  <a:pt x="12628665" y="84225"/>
                  <a:pt x="11829794" y="27689"/>
                  <a:pt x="10726123" y="37521"/>
                </a:cubicBezTo>
                <a:cubicBezTo>
                  <a:pt x="9622452" y="47353"/>
                  <a:pt x="7461814" y="185005"/>
                  <a:pt x="6390098" y="185005"/>
                </a:cubicBezTo>
                <a:cubicBezTo>
                  <a:pt x="5318382" y="185005"/>
                  <a:pt x="4239291" y="215731"/>
                  <a:pt x="3174949" y="185005"/>
                </a:cubicBezTo>
                <a:cubicBezTo>
                  <a:pt x="2110607" y="154279"/>
                  <a:pt x="539904" y="-11640"/>
                  <a:pt x="4046" y="650"/>
                </a:cubicBezTo>
                <a:cubicBezTo>
                  <a:pt x="2697" y="93426"/>
                  <a:pt x="1349" y="186201"/>
                  <a:pt x="0" y="2789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98047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612808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03" y="126000"/>
            <a:ext cx="1603427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03" y="1537856"/>
            <a:ext cx="16034270" cy="7803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5751" y="268288"/>
            <a:ext cx="16290364" cy="9073008"/>
          </a:xfrm>
          <a:prstGeom prst="roundRect">
            <a:avLst>
              <a:gd name="adj" fmla="val 2435"/>
            </a:avLst>
          </a:prstGeom>
          <a:noFill/>
          <a:ln w="3810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535" y="9156700"/>
            <a:ext cx="1027033" cy="5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4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xStyles>
    <p:titleStyle>
      <a:lvl1pPr algn="l" defTabSz="1300525" rtl="0" eaLnBrk="1" latinLnBrk="0" hangingPunct="1">
        <a:lnSpc>
          <a:spcPct val="85000"/>
        </a:lnSpc>
        <a:spcBef>
          <a:spcPct val="0"/>
        </a:spcBef>
        <a:buNone/>
        <a:defRPr sz="5000" b="1" kern="1200" spc="-71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30052" indent="-130052" algn="l" defTabSz="1300525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4001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46221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tx2"/>
        </a:buClr>
        <a:buFont typeface="Calibri" pitchFamily="34" charset="0"/>
        <a:buChar char="◦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325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430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536" indent="-260105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bg2"/>
        </a:buClr>
        <a:buFont typeface="Calibri" pitchFamily="34" charset="0"/>
        <a:buChar char="◦"/>
        <a:defRPr sz="2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99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953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407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861" indent="-325131" algn="l" defTabSz="1300525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1pPr>
      <a:lvl2pPr marL="650263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2pPr>
      <a:lvl3pPr marL="1300525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3pPr>
      <a:lvl4pPr marL="1950788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4pPr>
      <a:lvl5pPr marL="260104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5pPr>
      <a:lvl6pPr marL="3251312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6pPr>
      <a:lvl7pPr marL="3901574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7pPr>
      <a:lvl8pPr marL="4551836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8pPr>
      <a:lvl9pPr marL="5202099" algn="l" defTabSz="1300525" rtl="0" eaLnBrk="1" latinLnBrk="0" hangingPunct="1">
        <a:defRPr sz="2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6. Geometric Transformations (2)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Geometric Transformations (2)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45C5B-9944-4D42-A95E-7DBA5CDC7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169" name="Rotation for any axi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Rotation for any axis 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composite transformation involving combinations of translations and the coordinate-axis rotations</a:t>
            </a:r>
          </a:p>
          <a:p>
            <a:pPr marL="633046" indent="-633046">
              <a:buAutoNum type="arabicPeriod"/>
            </a:pPr>
            <a:r>
              <a:t>Move the designated rotation axis onto one of the coordinate axes</a:t>
            </a:r>
          </a:p>
          <a:p>
            <a:pPr marL="633046" indent="-633046">
              <a:buAutoNum type="arabicPeriod"/>
            </a:pPr>
            <a:r>
              <a:t>Apply the appropriate rotation matrix for that coordinate axis</a:t>
            </a:r>
          </a:p>
          <a:p>
            <a:pPr marL="633046" indent="-633046">
              <a:buAutoNum type="arabicPeriod"/>
            </a:pPr>
            <a:r>
              <a:t>Return the rotation axis to its original position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172" name="Special case…"/>
          <p:cNvSpPr txBox="1">
            <a:spLocks noGrp="1"/>
          </p:cNvSpPr>
          <p:nvPr>
            <p:ph idx="1"/>
          </p:nvPr>
        </p:nvSpPr>
        <p:spPr>
          <a:xfrm>
            <a:off x="701004" y="1537856"/>
            <a:ext cx="7546525" cy="780344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Special case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rPr dirty="0"/>
              <a:t>rotation about an axis that is parallel to one of the coordinate axes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rPr dirty="0"/>
              <a:t>Translate the object so that the rotation axis coincides with the parallel coordinate axis 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rPr dirty="0"/>
              <a:t>Perform the specified rotation about that axis 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rPr dirty="0"/>
              <a:t>Translate the object so that the rotation axis is moved back to its original position</a:t>
            </a:r>
          </a:p>
        </p:txBody>
      </p:sp>
      <p:pic>
        <p:nvPicPr>
          <p:cNvPr id="174" name="C:\JOBS\Hearn Baker\FINAL\ch05\tif\AADGHLO0.tif" descr="C:\JOBS\Hearn Baker\FINAL\ch05\tif\AADGHLO0.tif"/>
          <p:cNvPicPr>
            <a:picLocks noChangeAspect="1"/>
          </p:cNvPicPr>
          <p:nvPr/>
        </p:nvPicPr>
        <p:blipFill>
          <a:blip r:embed="rId2">
            <a:extLst/>
          </a:blip>
          <a:srcRect l="17458" r="18275" b="24444"/>
          <a:stretch>
            <a:fillRect/>
          </a:stretch>
        </p:blipFill>
        <p:spPr>
          <a:xfrm>
            <a:off x="8283353" y="1500669"/>
            <a:ext cx="8451920" cy="7464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eneral 3D Rot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Special case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701003" y="1537856"/>
                <a:ext cx="7779609" cy="7803441"/>
              </a:xfrm>
            </p:spPr>
            <p:txBody>
              <a:bodyPr/>
              <a:lstStyle/>
              <a:p>
                <a:r>
                  <a:rPr lang="en-US" dirty="0"/>
                  <a:t>Special case</a:t>
                </a:r>
              </a:p>
              <a:p>
                <a:pPr lvl="1"/>
                <a:r>
                  <a:rPr lang="en-US" dirty="0"/>
                  <a:t>rotation about an axis that is parallel to one of the coordinate axes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composite matrix is of the same form as the 2D transformation sequence for rotation about an axis that is parallel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 (a pivot</a:t>
                </a:r>
                <a:br>
                  <a:rPr lang="en-US" dirty="0"/>
                </a:br>
                <a:r>
                  <a:rPr lang="en-US" dirty="0"/>
                  <a:t>point that is not at the coordinate origin)</a:t>
                </a:r>
              </a:p>
            </p:txBody>
          </p:sp>
        </mc:Choice>
        <mc:Fallback xmlns="">
          <p:sp>
            <p:nvSpPr>
              <p:cNvPr id="176" name="Special cas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3" y="1537856"/>
                <a:ext cx="7779609" cy="7803441"/>
              </a:xfrm>
              <a:blipFill>
                <a:blip r:embed="rId2"/>
                <a:stretch>
                  <a:fillRect l="-2117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C:\JOBS\Hearn Baker\FINAL\ch05\tif\AADGHLO0.tif" descr="C:\JOBS\Hearn Baker\FINAL\ch05\tif\AADGHLO0.tif"/>
          <p:cNvPicPr>
            <a:picLocks noChangeAspect="1"/>
          </p:cNvPicPr>
          <p:nvPr/>
        </p:nvPicPr>
        <p:blipFill>
          <a:blip r:embed="rId3">
            <a:extLst/>
          </a:blip>
          <a:srcRect l="17458" r="18275" b="24444"/>
          <a:stretch>
            <a:fillRect/>
          </a:stretch>
        </p:blipFill>
        <p:spPr>
          <a:xfrm>
            <a:off x="8309685" y="1537856"/>
            <a:ext cx="8425588" cy="7440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15.pdf" descr="image1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0149" y="3290994"/>
            <a:ext cx="4833903" cy="87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16.pdf" descr="image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0149" y="4164756"/>
            <a:ext cx="4881316" cy="873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182" name="Not parallel to one of the coordinate axes…"/>
          <p:cNvSpPr txBox="1">
            <a:spLocks noGrp="1"/>
          </p:cNvSpPr>
          <p:nvPr>
            <p:ph idx="1"/>
          </p:nvPr>
        </p:nvSpPr>
        <p:spPr>
          <a:xfrm>
            <a:off x="701003" y="1537856"/>
            <a:ext cx="5108126" cy="7803441"/>
          </a:xfrm>
          <a:prstGeom prst="rect">
            <a:avLst/>
          </a:prstGeom>
        </p:spPr>
        <p:txBody>
          <a:bodyPr/>
          <a:lstStyle>
            <a:lvl2pPr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lvl2pPr>
          </a:lstStyle>
          <a:p>
            <a:r>
              <a:rPr dirty="0"/>
              <a:t>Not parallel to one of the coordinate axes</a:t>
            </a:r>
          </a:p>
          <a:p>
            <a:pPr lvl="1"/>
            <a:r>
              <a:rPr dirty="0"/>
              <a:t>need to perform some additional transformations</a:t>
            </a:r>
          </a:p>
        </p:txBody>
      </p:sp>
      <p:pic>
        <p:nvPicPr>
          <p:cNvPr id="184" name="C:\JOBS\Hearn Baker\FINAL\ch05\tif\AADGHLP0.tif" descr="C:\JOBS\Hearn Baker\FINAL\ch05\tif\AADGHLP0.tif"/>
          <p:cNvPicPr>
            <a:picLocks noChangeAspect="1"/>
          </p:cNvPicPr>
          <p:nvPr/>
        </p:nvPicPr>
        <p:blipFill>
          <a:blip r:embed="rId2">
            <a:extLst/>
          </a:blip>
          <a:srcRect l="17457" t="8889" r="16606" b="28889"/>
          <a:stretch>
            <a:fillRect/>
          </a:stretch>
        </p:blipFill>
        <p:spPr>
          <a:xfrm>
            <a:off x="5809129" y="1537855"/>
            <a:ext cx="10739718" cy="7612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186" name="Not parallel to one of the coordinate ax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parallel to one of the coordinate axes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need to perform some additional transformations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Translate the object so that the rotation axis passes through the coordinate origin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Rotate the object so that the axis of rotation coincides with one of the coordinate axes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Perform the specified rotation about that coordinate axis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Apply the inverse rotations to bring the rotation axis back to its original orientation</a:t>
            </a:r>
          </a:p>
          <a:p>
            <a:pPr marL="1096617" lvl="1" indent="-715617">
              <a:buClr>
                <a:srgbClr val="CCAF0A"/>
              </a:buClr>
              <a:buAutoNum type="arabicPeriod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Apply the inverse translation to bring the rotation axis back to its original position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Not parallel to one of the coordinate axes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 is a convenient choice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rotation axis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defined with two coordinate positions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defined with one point and direction angles (direction cosine)</a:t>
                </a:r>
              </a:p>
            </p:txBody>
          </p:sp>
        </mc:Choice>
        <mc:Fallback xmlns="">
          <p:sp>
            <p:nvSpPr>
              <p:cNvPr id="189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4" name="Group"/>
          <p:cNvGrpSpPr/>
          <p:nvPr/>
        </p:nvGrpSpPr>
        <p:grpSpPr>
          <a:xfrm>
            <a:off x="10512477" y="4586744"/>
            <a:ext cx="4226562" cy="3866379"/>
            <a:chOff x="0" y="0"/>
            <a:chExt cx="4226561" cy="3866377"/>
          </a:xfrm>
        </p:grpSpPr>
        <p:pic>
          <p:nvPicPr>
            <p:cNvPr id="191" name="C:\JOBS\Hearn Baker\FINAL\ch05\tif\AADGHLP0.tif" descr="C:\JOBS\Hearn Baker\FINAL\ch05\tif\AADGHLP0.ti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1795" t="8889" r="60316" b="69326"/>
            <a:stretch>
              <a:fillRect/>
            </a:stretch>
          </p:blipFill>
          <p:spPr>
            <a:xfrm>
              <a:off x="0" y="0"/>
              <a:ext cx="4226561" cy="3866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Line"/>
            <p:cNvSpPr/>
            <p:nvPr/>
          </p:nvSpPr>
          <p:spPr>
            <a:xfrm flipV="1">
              <a:off x="2433473" y="1665009"/>
              <a:ext cx="256157" cy="896543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193" name="u"/>
            <p:cNvSpPr txBox="1"/>
            <p:nvPr/>
          </p:nvSpPr>
          <p:spPr>
            <a:xfrm>
              <a:off x="2417281" y="1669813"/>
              <a:ext cx="288541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u</a:t>
              </a:r>
            </a:p>
          </p:txBody>
        </p:sp>
      </p:grpSp>
      <p:pic>
        <p:nvPicPr>
          <p:cNvPr id="195" name="image18.pdf" descr="image18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27002" y="5201921"/>
            <a:ext cx="4867771" cy="1329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19.pdf" descr="image1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1518" y="5271911"/>
            <a:ext cx="3045743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20.pdf" descr="image20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76584" y="7044267"/>
            <a:ext cx="5978596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Not parallel to one of the coordinate axes</a:t>
                </a:r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Translate the object so that the rotation axis passes through the coordinate origin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lang="en-US" dirty="0"/>
                  <a:t>translate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the origin</a:t>
                </a:r>
                <a:endParaRPr dirty="0"/>
              </a:p>
            </p:txBody>
          </p:sp>
        </mc:Choice>
        <mc:Fallback xmlns="">
          <p:sp>
            <p:nvSpPr>
              <p:cNvPr id="199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image21.pdf" descr="image2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1224" y="4985174"/>
            <a:ext cx="4005298" cy="24632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"/>
          <p:cNvGrpSpPr/>
          <p:nvPr/>
        </p:nvGrpSpPr>
        <p:grpSpPr>
          <a:xfrm>
            <a:off x="6394291" y="4586744"/>
            <a:ext cx="4226563" cy="3866379"/>
            <a:chOff x="0" y="0"/>
            <a:chExt cx="4226561" cy="3866377"/>
          </a:xfrm>
        </p:grpSpPr>
        <p:pic>
          <p:nvPicPr>
            <p:cNvPr id="202" name="C:\JOBS\Hearn Baker\FINAL\ch05\tif\AADGHLP0.tif" descr="C:\JOBS\Hearn Baker\FINAL\ch05\tif\AADGHLP0.ti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1795" t="8889" r="60316" b="69326"/>
            <a:stretch>
              <a:fillRect/>
            </a:stretch>
          </p:blipFill>
          <p:spPr>
            <a:xfrm>
              <a:off x="0" y="0"/>
              <a:ext cx="4226561" cy="38663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Line"/>
            <p:cNvSpPr/>
            <p:nvPr/>
          </p:nvSpPr>
          <p:spPr>
            <a:xfrm flipV="1">
              <a:off x="2433473" y="1665009"/>
              <a:ext cx="256157" cy="896543"/>
            </a:xfrm>
            <a:prstGeom prst="line">
              <a:avLst/>
            </a:prstGeom>
            <a:noFill/>
            <a:ln w="38100" cap="flat">
              <a:solidFill>
                <a:srgbClr val="00B0F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204" name="u"/>
            <p:cNvSpPr txBox="1"/>
            <p:nvPr/>
          </p:nvSpPr>
          <p:spPr>
            <a:xfrm>
              <a:off x="2417281" y="1669813"/>
              <a:ext cx="288541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u</a:t>
              </a:r>
            </a:p>
          </p:txBody>
        </p:sp>
      </p:grpSp>
      <p:pic>
        <p:nvPicPr>
          <p:cNvPr id="206" name="C:\JOBS\Hearn Baker\FINAL\ch05\tif\AADGHLP0.tif" descr="C:\JOBS\Hearn Baker\FINAL\ch05\tif\AADGHLP0.tif"/>
          <p:cNvPicPr>
            <a:picLocks noChangeAspect="1"/>
          </p:cNvPicPr>
          <p:nvPr/>
        </p:nvPicPr>
        <p:blipFill>
          <a:blip r:embed="rId5">
            <a:extLst/>
          </a:blip>
          <a:srcRect l="40425" t="8889" r="41054" b="69326"/>
          <a:stretch>
            <a:fillRect/>
          </a:stretch>
        </p:blipFill>
        <p:spPr>
          <a:xfrm>
            <a:off x="10795411" y="4551681"/>
            <a:ext cx="4377120" cy="386718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Line"/>
          <p:cNvSpPr/>
          <p:nvPr/>
        </p:nvSpPr>
        <p:spPr>
          <a:xfrm flipV="1">
            <a:off x="12354826" y="6468500"/>
            <a:ext cx="292622" cy="900888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08" name="u"/>
          <p:cNvSpPr txBox="1"/>
          <p:nvPr/>
        </p:nvSpPr>
        <p:spPr>
          <a:xfrm>
            <a:off x="12375101" y="6473303"/>
            <a:ext cx="288541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</a:t>
            </a:r>
          </a:p>
        </p:txBody>
      </p:sp>
      <p:sp>
        <p:nvSpPr>
          <p:cNvPr id="209" name="Line"/>
          <p:cNvSpPr/>
          <p:nvPr/>
        </p:nvSpPr>
        <p:spPr>
          <a:xfrm>
            <a:off x="10295730" y="6610774"/>
            <a:ext cx="866988" cy="2259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Not parallel to one of the coordinate axes</a:t>
                </a:r>
              </a:p>
              <a:p>
                <a:pPr marL="1096617" lvl="1" indent="-715617">
                  <a:buClr>
                    <a:srgbClr val="CCAF0A"/>
                  </a:buClr>
                  <a:buAutoNum type="arabicPeriod" startAt="2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Rotate the object so that the axis of rotation coincides with one of the coordinate axes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 case)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lang="en-US" dirty="0"/>
                  <a:t>unit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rotated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to bring it into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𝑥𝑧</m:t>
                    </m:r>
                  </m:oMath>
                </a14:m>
                <a:r>
                  <a:rPr lang="en-US" dirty="0"/>
                  <a:t>-plane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rotated around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 to align it with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</a:t>
                </a:r>
                <a:endParaRPr dirty="0"/>
              </a:p>
            </p:txBody>
          </p:sp>
        </mc:Choice>
        <mc:Fallback xmlns="">
          <p:sp>
            <p:nvSpPr>
              <p:cNvPr id="211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3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9837" y="4768427"/>
            <a:ext cx="10789922" cy="3865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Not parallel to one of the coordinate axes</a:t>
                </a:r>
              </a:p>
              <a:p>
                <a:pPr marL="1096617" lvl="1" indent="-715617">
                  <a:buClr>
                    <a:srgbClr val="CCAF0A"/>
                  </a:buClr>
                  <a:buAutoNum type="arabicPeriod" startAt="2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Rotate the object so that the axis of rotation coincides with one of the coordinate axes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 case)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unit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dirty="0"/>
                  <a:t> is rotated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 axis to bring it into </a:t>
                </a:r>
                <a:br>
                  <a:rPr dirty="0"/>
                </a:br>
                <a:r>
                  <a:rPr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plane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α computation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endParaRPr dirty="0"/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endParaRPr dirty="0"/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endParaRPr dirty="0"/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sign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15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8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r="55807"/>
          <a:stretch>
            <a:fillRect/>
          </a:stretch>
        </p:blipFill>
        <p:spPr>
          <a:xfrm>
            <a:off x="12509116" y="5636794"/>
            <a:ext cx="4226157" cy="3425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r="55807"/>
          <a:stretch>
            <a:fillRect/>
          </a:stretch>
        </p:blipFill>
        <p:spPr>
          <a:xfrm>
            <a:off x="13954806" y="3189441"/>
            <a:ext cx="2780467" cy="225386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Line"/>
          <p:cNvSpPr/>
          <p:nvPr/>
        </p:nvSpPr>
        <p:spPr>
          <a:xfrm flipV="1">
            <a:off x="13775972" y="5838318"/>
            <a:ext cx="2002" cy="211307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1" name="Line"/>
          <p:cNvSpPr/>
          <p:nvPr/>
        </p:nvSpPr>
        <p:spPr>
          <a:xfrm flipV="1">
            <a:off x="13776973" y="7950395"/>
            <a:ext cx="2210129" cy="100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2" name="Line"/>
          <p:cNvSpPr/>
          <p:nvPr/>
        </p:nvSpPr>
        <p:spPr>
          <a:xfrm flipH="1">
            <a:off x="12625385" y="7950394"/>
            <a:ext cx="1151588" cy="76839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3" name="Line"/>
          <p:cNvSpPr/>
          <p:nvPr/>
        </p:nvSpPr>
        <p:spPr>
          <a:xfrm flipH="1" flipV="1">
            <a:off x="13297729" y="7182002"/>
            <a:ext cx="480246" cy="768394"/>
          </a:xfrm>
          <a:prstGeom prst="line">
            <a:avLst/>
          </a:prstGeom>
          <a:ln w="50800">
            <a:solidFill>
              <a:srgbClr val="00B069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4" name="Line"/>
          <p:cNvSpPr/>
          <p:nvPr/>
        </p:nvSpPr>
        <p:spPr>
          <a:xfrm flipH="1" flipV="1">
            <a:off x="13297727" y="7182001"/>
            <a:ext cx="960492" cy="2002"/>
          </a:xfrm>
          <a:prstGeom prst="line">
            <a:avLst/>
          </a:prstGeom>
          <a:ln w="12700">
            <a:solidFill>
              <a:srgbClr val="6A9DAE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5" name="Line"/>
          <p:cNvSpPr/>
          <p:nvPr/>
        </p:nvSpPr>
        <p:spPr>
          <a:xfrm flipH="1">
            <a:off x="13105629" y="7950396"/>
            <a:ext cx="672344" cy="480245"/>
          </a:xfrm>
          <a:prstGeom prst="line">
            <a:avLst/>
          </a:prstGeom>
          <a:ln w="50800">
            <a:solidFill>
              <a:srgbClr val="00B069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26" name="Line"/>
          <p:cNvSpPr/>
          <p:nvPr/>
        </p:nvSpPr>
        <p:spPr>
          <a:xfrm rot="20456949" flipH="1">
            <a:off x="13241870" y="7682255"/>
            <a:ext cx="336173" cy="48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rgbClr val="FF0000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227" name="u′"/>
          <p:cNvSpPr txBox="1"/>
          <p:nvPr/>
        </p:nvSpPr>
        <p:spPr>
          <a:xfrm>
            <a:off x="12957346" y="6564696"/>
            <a:ext cx="4982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u′</a:t>
            </a:r>
          </a:p>
        </p:txBody>
      </p:sp>
      <p:sp>
        <p:nvSpPr>
          <p:cNvPr id="228" name="α"/>
          <p:cNvSpPr txBox="1"/>
          <p:nvPr/>
        </p:nvSpPr>
        <p:spPr>
          <a:xfrm>
            <a:off x="12658790" y="7153371"/>
            <a:ext cx="37806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α</a:t>
            </a:r>
          </a:p>
        </p:txBody>
      </p:sp>
      <p:sp>
        <p:nvSpPr>
          <p:cNvPr id="229" name="uz=(0, 0, 1)"/>
          <p:cNvSpPr txBox="1"/>
          <p:nvPr/>
        </p:nvSpPr>
        <p:spPr>
          <a:xfrm>
            <a:off x="12109496" y="8077611"/>
            <a:ext cx="180017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uz=(0, 0, 1)</a:t>
            </a:r>
          </a:p>
        </p:txBody>
      </p:sp>
      <p:pic>
        <p:nvPicPr>
          <p:cNvPr id="230" name="image23.pdf" descr="image2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9424" y="3735077"/>
            <a:ext cx="7166730" cy="200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24.pdf" descr="image2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6907" y="5968822"/>
            <a:ext cx="5524481" cy="3376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Not parallel to one of the coordinate axes</a:t>
                </a:r>
              </a:p>
              <a:p>
                <a:pPr marL="1096617" lvl="1" indent="-715617">
                  <a:buClr>
                    <a:srgbClr val="CCAF0A"/>
                  </a:buClr>
                  <a:buAutoNum type="arabicPeriod" startAt="2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Rotate the object so that the axis of rotation coincides with one of the coordinate axes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 case)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lang="en-US" dirty="0"/>
                  <a:t>unit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is rotated 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to bring it into </a:t>
                </a:r>
                <a:br>
                  <a:rPr lang="en-US" dirty="0"/>
                </a:b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𝑥𝑧</m:t>
                    </m:r>
                  </m:oMath>
                </a14:m>
                <a:r>
                  <a:rPr lang="en-US" dirty="0"/>
                  <a:t>-plane</a:t>
                </a:r>
                <a:endParaRPr dirty="0"/>
              </a:p>
            </p:txBody>
          </p:sp>
        </mc:Choice>
        <mc:Fallback xmlns="">
          <p:sp>
            <p:nvSpPr>
              <p:cNvPr id="233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r="55807"/>
          <a:stretch>
            <a:fillRect/>
          </a:stretch>
        </p:blipFill>
        <p:spPr>
          <a:xfrm>
            <a:off x="12509116" y="5645507"/>
            <a:ext cx="4226157" cy="342574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ine"/>
          <p:cNvSpPr/>
          <p:nvPr/>
        </p:nvSpPr>
        <p:spPr>
          <a:xfrm flipV="1">
            <a:off x="13775972" y="5847031"/>
            <a:ext cx="2002" cy="211307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37" name="Line"/>
          <p:cNvSpPr/>
          <p:nvPr/>
        </p:nvSpPr>
        <p:spPr>
          <a:xfrm flipV="1">
            <a:off x="13776973" y="7959108"/>
            <a:ext cx="2210129" cy="100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38" name="Line"/>
          <p:cNvSpPr/>
          <p:nvPr/>
        </p:nvSpPr>
        <p:spPr>
          <a:xfrm flipH="1">
            <a:off x="12625385" y="7959107"/>
            <a:ext cx="1151588" cy="76839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39" name="Line"/>
          <p:cNvSpPr/>
          <p:nvPr/>
        </p:nvSpPr>
        <p:spPr>
          <a:xfrm flipH="1" flipV="1">
            <a:off x="13297729" y="7190715"/>
            <a:ext cx="480246" cy="768394"/>
          </a:xfrm>
          <a:prstGeom prst="line">
            <a:avLst/>
          </a:prstGeom>
          <a:ln w="50800">
            <a:solidFill>
              <a:srgbClr val="00B069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0" name="Line"/>
          <p:cNvSpPr/>
          <p:nvPr/>
        </p:nvSpPr>
        <p:spPr>
          <a:xfrm flipH="1" flipV="1">
            <a:off x="13297727" y="7190714"/>
            <a:ext cx="960492" cy="2002"/>
          </a:xfrm>
          <a:prstGeom prst="line">
            <a:avLst/>
          </a:prstGeom>
          <a:ln w="12700">
            <a:solidFill>
              <a:srgbClr val="6A9DAE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1" name="Line"/>
          <p:cNvSpPr/>
          <p:nvPr/>
        </p:nvSpPr>
        <p:spPr>
          <a:xfrm flipH="1">
            <a:off x="13105629" y="7959109"/>
            <a:ext cx="672344" cy="480245"/>
          </a:xfrm>
          <a:prstGeom prst="line">
            <a:avLst/>
          </a:prstGeom>
          <a:ln w="50800">
            <a:solidFill>
              <a:srgbClr val="00B069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42" name="Line"/>
          <p:cNvSpPr/>
          <p:nvPr/>
        </p:nvSpPr>
        <p:spPr>
          <a:xfrm rot="20456949" flipH="1">
            <a:off x="13241870" y="7690968"/>
            <a:ext cx="336173" cy="480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12700">
            <a:solidFill>
              <a:srgbClr val="FF0000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243" name="u′"/>
          <p:cNvSpPr txBox="1"/>
          <p:nvPr/>
        </p:nvSpPr>
        <p:spPr>
          <a:xfrm>
            <a:off x="12568363" y="6399321"/>
            <a:ext cx="49824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u′</a:t>
            </a:r>
          </a:p>
        </p:txBody>
      </p:sp>
      <p:sp>
        <p:nvSpPr>
          <p:cNvPr id="244" name="α"/>
          <p:cNvSpPr txBox="1"/>
          <p:nvPr/>
        </p:nvSpPr>
        <p:spPr>
          <a:xfrm>
            <a:off x="12658790" y="7162084"/>
            <a:ext cx="37806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α</a:t>
            </a:r>
          </a:p>
        </p:txBody>
      </p:sp>
      <p:sp>
        <p:nvSpPr>
          <p:cNvPr id="245" name="uz=(0, 0, 1)"/>
          <p:cNvSpPr txBox="1"/>
          <p:nvPr/>
        </p:nvSpPr>
        <p:spPr>
          <a:xfrm>
            <a:off x="12109496" y="8086324"/>
            <a:ext cx="180017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uz=(0, 0, 1)</a:t>
            </a:r>
          </a:p>
        </p:txBody>
      </p:sp>
      <p:pic>
        <p:nvPicPr>
          <p:cNvPr id="246" name="image25.pdf" descr="image2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3571" y="4052048"/>
            <a:ext cx="4904075" cy="1368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26.pdf" descr="image2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76585" y="5637671"/>
            <a:ext cx="5161281" cy="3032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r="55807"/>
          <a:stretch>
            <a:fillRect/>
          </a:stretch>
        </p:blipFill>
        <p:spPr>
          <a:xfrm>
            <a:off x="13956549" y="3193714"/>
            <a:ext cx="2780467" cy="225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Reading</a:t>
            </a:r>
          </a:p>
        </p:txBody>
      </p:sp>
      <p:sp>
        <p:nvSpPr>
          <p:cNvPr id="98" name="Hearn &amp; Baker, Chapter 5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Hearn &amp; Baker, Chapter 5</a:t>
            </a:r>
          </a:p>
          <a:p>
            <a:r>
              <a:t>Angel, Chapter 4</a:t>
            </a:r>
          </a:p>
          <a:p>
            <a:r>
              <a:t>Watt, Chapter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Not parallel to one of the coordinate axes</a:t>
                </a:r>
              </a:p>
              <a:p>
                <a:pPr marL="1096617" lvl="1" indent="-715617">
                  <a:buClr>
                    <a:srgbClr val="CCAF0A"/>
                  </a:buClr>
                  <a:buAutoNum type="arabicPeriod" startAt="2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Rotate the object so that the axis of rotation coincides with one of the coordinate axes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 case)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dirty="0"/>
                  <a:t> is rotated around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 to align it with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</a:t>
                </a:r>
              </a:p>
            </p:txBody>
          </p:sp>
        </mc:Choice>
        <mc:Fallback xmlns="">
          <p:sp>
            <p:nvSpPr>
              <p:cNvPr id="250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l="56246"/>
          <a:stretch>
            <a:fillRect/>
          </a:stretch>
        </p:blipFill>
        <p:spPr>
          <a:xfrm>
            <a:off x="9428745" y="4768427"/>
            <a:ext cx="4721015" cy="386531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u′′=(a, 0, d)"/>
          <p:cNvSpPr txBox="1"/>
          <p:nvPr/>
        </p:nvSpPr>
        <p:spPr>
          <a:xfrm>
            <a:off x="11202280" y="8332229"/>
            <a:ext cx="1854674" cy="5027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u′′=(a, 0, d)</a:t>
            </a:r>
          </a:p>
        </p:txBody>
      </p:sp>
      <p:sp>
        <p:nvSpPr>
          <p:cNvPr id="254" name="uz=(0, 0, 1)"/>
          <p:cNvSpPr txBox="1"/>
          <p:nvPr/>
        </p:nvSpPr>
        <p:spPr>
          <a:xfrm>
            <a:off x="7675079" y="7229597"/>
            <a:ext cx="180017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uz=(0, 0, 1)</a:t>
            </a:r>
          </a:p>
        </p:txBody>
      </p:sp>
      <p:pic>
        <p:nvPicPr>
          <p:cNvPr id="255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rcRect r="55807"/>
          <a:stretch>
            <a:fillRect/>
          </a:stretch>
        </p:blipFill>
        <p:spPr>
          <a:xfrm>
            <a:off x="12323500" y="3641495"/>
            <a:ext cx="2780466" cy="225386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H="1">
            <a:off x="11704584" y="6068907"/>
            <a:ext cx="541868" cy="650241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257" name="image27.pdf" descr="image2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9071" y="3814764"/>
            <a:ext cx="7246361" cy="2513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28.pdf" descr="image2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4317" y="6394026"/>
            <a:ext cx="4287522" cy="217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Not parallel to one of the coordinate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Not parallel to one of the coordinate axes</a:t>
                </a:r>
              </a:p>
              <a:p>
                <a:pPr marL="1096617" lvl="1" indent="-715617">
                  <a:buClr>
                    <a:srgbClr val="CCAF0A"/>
                  </a:buClr>
                  <a:buAutoNum type="arabicPeriod" startAt="3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Perform the specified rotation about that coordinate axis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the specified rotation angle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 can be applied as a rotation about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axis</a:t>
                </a:r>
              </a:p>
            </p:txBody>
          </p:sp>
        </mc:Choice>
        <mc:Fallback xmlns="">
          <p:sp>
            <p:nvSpPr>
              <p:cNvPr id="260" name="Not parallel to one of the coordinate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2" name="image29.pdf" descr="image2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7518" y="4907562"/>
            <a:ext cx="5712179" cy="240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C:\JOBS\Hearn Baker\FINAL\ch05\tif\AADGHLP0.tif" descr="C:\JOBS\Hearn Baker\FINAL\ch05\tif\AADGHLP0.tif"/>
          <p:cNvPicPr>
            <a:picLocks noChangeAspect="1"/>
          </p:cNvPicPr>
          <p:nvPr/>
        </p:nvPicPr>
        <p:blipFill>
          <a:blip r:embed="rId4">
            <a:extLst/>
          </a:blip>
          <a:srcRect l="17457" t="39550" r="59576" b="30861"/>
          <a:stretch>
            <a:fillRect/>
          </a:stretch>
        </p:blipFill>
        <p:spPr>
          <a:xfrm>
            <a:off x="10783012" y="3844452"/>
            <a:ext cx="4797647" cy="4642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265" name="Not parallel to one of the coordinate ax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parallel to one of the coordinate axes</a:t>
            </a:r>
          </a:p>
          <a:p>
            <a:pPr marL="1096617" lvl="1" indent="-715617">
              <a:buClr>
                <a:srgbClr val="CCAF0A"/>
              </a:buClr>
              <a:buAutoNum type="arabicPeriod" startAt="4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Apply the inverse rotations to bring the rotation axis back to its original orientation</a:t>
            </a:r>
          </a:p>
          <a:p>
            <a:pPr marL="1096617" lvl="1" indent="-715617">
              <a:buClr>
                <a:srgbClr val="CCAF0A"/>
              </a:buClr>
              <a:buAutoNum type="arabicPeriod" startAt="4"/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Apply the inverse translation to bring the rotation axis back to its original position</a:t>
            </a:r>
          </a:p>
        </p:txBody>
      </p:sp>
      <p:pic>
        <p:nvPicPr>
          <p:cNvPr id="267" name="C:\JOBS\Hearn Baker\FINAL\ch05\tif\AADGHLP0.tif" descr="C:\JOBS\Hearn Baker\FINAL\ch05\tif\AADGHLP0.tif"/>
          <p:cNvPicPr>
            <a:picLocks noChangeAspect="1"/>
          </p:cNvPicPr>
          <p:nvPr/>
        </p:nvPicPr>
        <p:blipFill>
          <a:blip r:embed="rId2">
            <a:extLst/>
          </a:blip>
          <a:srcRect l="41165" t="39551" r="16605" b="40724"/>
          <a:stretch>
            <a:fillRect/>
          </a:stretch>
        </p:blipFill>
        <p:spPr>
          <a:xfrm>
            <a:off x="8520987" y="4786488"/>
            <a:ext cx="6177281" cy="2167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30.pdf" descr="image3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1225" y="7369386"/>
            <a:ext cx="12018153" cy="921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y(β)⋅Rx(α)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Ry(β)⋅Rx(α)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composite matrix for any sequence of </a:t>
                </a:r>
                <a:br>
                  <a:rPr dirty="0"/>
                </a:br>
                <a:r>
                  <a:rPr dirty="0"/>
                  <a:t>3D rotations is of the form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endParaRPr dirty="0"/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upper-left 3x3 submatrix is orthogonal</a:t>
                </a:r>
              </a:p>
              <a:p>
                <a:pPr marL="1090246" lvl="2" indent="-328246">
                  <a:buClr>
                    <a:srgbClr val="BCBCBC"/>
                  </a:buClr>
                  <a:defRPr sz="2800">
                    <a:effectLst/>
                  </a:defRPr>
                </a:pPr>
                <a:r>
                  <a:rPr dirty="0"/>
                  <a:t>the rows (or the columns) of this submatrix form a set of orthogonal unit vectors that are rotated by matrix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dirty="0"/>
                  <a:t> onto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axes, respectively</a:t>
                </a:r>
              </a:p>
            </p:txBody>
          </p:sp>
        </mc:Choice>
        <mc:Fallback xmlns="">
          <p:sp>
            <p:nvSpPr>
              <p:cNvPr id="270" name="Ry(β)⋅Rx(α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image31.pdf" descr="image3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12477" y="2384213"/>
            <a:ext cx="3359574" cy="1952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2.pdf" descr="image3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5198" y="6285653"/>
            <a:ext cx="7703149" cy="216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neral 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3D Rotation</a:t>
            </a:r>
          </a:p>
        </p:txBody>
      </p:sp>
      <p:sp>
        <p:nvSpPr>
          <p:cNvPr id="275" name="Set up a local coordinate system with one of its axes aligned on the rotation axi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Set up a local coordinate system with one of its axes aligned on the rotation axis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unit vectors for the three coordinate axes are used to construct the columns of the rotation matrix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assuming that the rotation axis is not parallel to any coordinate axis</a:t>
            </a:r>
          </a:p>
        </p:txBody>
      </p:sp>
      <p:pic>
        <p:nvPicPr>
          <p:cNvPr id="277" name="image33.pdf" descr="image3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4105" y="6177280"/>
            <a:ext cx="5377924" cy="288995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Line"/>
          <p:cNvSpPr/>
          <p:nvPr/>
        </p:nvSpPr>
        <p:spPr>
          <a:xfrm flipV="1">
            <a:off x="2394446" y="4594162"/>
            <a:ext cx="2947" cy="322884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79" name="Line"/>
          <p:cNvSpPr/>
          <p:nvPr/>
        </p:nvSpPr>
        <p:spPr>
          <a:xfrm flipV="1">
            <a:off x="2395919" y="7821479"/>
            <a:ext cx="3252885" cy="153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80" name="Line"/>
          <p:cNvSpPr/>
          <p:nvPr/>
        </p:nvSpPr>
        <p:spPr>
          <a:xfrm flipH="1">
            <a:off x="701003" y="7821477"/>
            <a:ext cx="1694916" cy="117412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pic>
        <p:nvPicPr>
          <p:cNvPr id="281" name="image34.pdf" descr="image3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631" y="4219412"/>
            <a:ext cx="392118" cy="479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35.pdf" descr="image3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529" y="8995606"/>
            <a:ext cx="355564" cy="36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36.pdf" descr="image3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3514" y="7597976"/>
            <a:ext cx="355564" cy="403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Line"/>
          <p:cNvSpPr/>
          <p:nvPr/>
        </p:nvSpPr>
        <p:spPr>
          <a:xfrm flipH="1">
            <a:off x="2515310" y="4428566"/>
            <a:ext cx="2073564" cy="3974346"/>
          </a:xfrm>
          <a:prstGeom prst="line">
            <a:avLst/>
          </a:prstGeom>
          <a:ln w="50800">
            <a:solidFill>
              <a:srgbClr val="C00000"/>
            </a:solidFill>
            <a:prstDash val="dash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85" name="Line"/>
          <p:cNvSpPr/>
          <p:nvPr/>
        </p:nvSpPr>
        <p:spPr>
          <a:xfrm flipV="1">
            <a:off x="3450964" y="5090956"/>
            <a:ext cx="797524" cy="1490381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86" name="Line"/>
          <p:cNvSpPr/>
          <p:nvPr/>
        </p:nvSpPr>
        <p:spPr>
          <a:xfrm flipV="1">
            <a:off x="3450964" y="6250138"/>
            <a:ext cx="1435544" cy="331197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87" name="Line"/>
          <p:cNvSpPr/>
          <p:nvPr/>
        </p:nvSpPr>
        <p:spPr>
          <a:xfrm>
            <a:off x="3450963" y="6581336"/>
            <a:ext cx="1116534" cy="496795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2400"/>
          </a:p>
        </p:txBody>
      </p:sp>
      <p:pic>
        <p:nvPicPr>
          <p:cNvPr id="288" name="image37.pdf" descr="image3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86505" y="5918944"/>
            <a:ext cx="535005" cy="70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38.pdf" descr="image38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9971" y="6912528"/>
            <a:ext cx="535008" cy="66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39.pdf" descr="image39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07991" y="5090956"/>
            <a:ext cx="1209579" cy="627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40.pdf" descr="image40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44050" y="4428566"/>
            <a:ext cx="7953961" cy="1561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41.pdf" descr="image41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388845" y="6445699"/>
            <a:ext cx="3919125" cy="241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3D Sca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800100" indent="-800100"/>
          </a:lstStyle>
          <a:p>
            <a:r>
              <a:t>3D Scaling</a:t>
            </a:r>
          </a:p>
        </p:txBody>
      </p:sp>
      <p:sp>
        <p:nvSpPr>
          <p:cNvPr id="294" name="Scaling relative to the coordinate origi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321733" indent="-321733">
              <a:defRPr sz="3800"/>
            </a:lvl1pPr>
            <a:lvl2pPr marL="704850" indent="-323850">
              <a:buClr>
                <a:srgbClr val="CCAF0A"/>
              </a:buClr>
              <a:defRPr sz="3400"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lvl2pPr>
          </a:lstStyle>
          <a:p>
            <a:r>
              <a:t>Scaling relative to the coordinate origin</a:t>
            </a:r>
          </a:p>
          <a:p>
            <a:pPr lvl="1"/>
            <a:r>
              <a:t>simple extension of 2D scaling</a:t>
            </a:r>
          </a:p>
        </p:txBody>
      </p:sp>
      <p:pic>
        <p:nvPicPr>
          <p:cNvPr id="295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6867" y="3134341"/>
            <a:ext cx="6118406" cy="4610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42.pdf" descr="image4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0077" y="3684693"/>
            <a:ext cx="6256304" cy="333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43.pdf" descr="image4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2531" y="7601939"/>
            <a:ext cx="2406792" cy="742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3D Sca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Scaling with respect to any selected fixed position (xf, yf, zf)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Scaling with respect to any selected fixed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Translate the fixed point to the origin</a:t>
                </a:r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Apply the scaling transformation relative to the coordinate origin</a:t>
                </a:r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Translate the fixed point back to its original position</a:t>
                </a:r>
                <a:endParaRPr dirty="0"/>
              </a:p>
            </p:txBody>
          </p:sp>
        </mc:Choice>
        <mc:Fallback xmlns="">
          <p:sp>
            <p:nvSpPr>
              <p:cNvPr id="300" name="Scaling with respect to any selected fixed position (xf, yf, zf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2" name="C:\JOBS\Hearn Baker\FINAL\ch05\tif\AADGHLY0.tif" descr="C:\JOBS\Hearn Baker\FINAL\ch05\tif\AADGHLY0.tif"/>
          <p:cNvPicPr>
            <a:picLocks noChangeAspect="1"/>
          </p:cNvPicPr>
          <p:nvPr/>
        </p:nvPicPr>
        <p:blipFill>
          <a:blip r:embed="rId3">
            <a:extLst/>
          </a:blip>
          <a:srcRect l="22466" t="7778" r="23283" b="58889"/>
          <a:stretch>
            <a:fillRect/>
          </a:stretch>
        </p:blipFill>
        <p:spPr>
          <a:xfrm>
            <a:off x="259305" y="4679576"/>
            <a:ext cx="8302453" cy="3831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C:\JOBS\Hearn Baker\FINAL\ch05\tif\AADGHLY0.tif" descr="C:\JOBS\Hearn Baker\FINAL\ch05\tif\AADGHLY0.tif"/>
          <p:cNvPicPr>
            <a:picLocks noChangeAspect="1"/>
          </p:cNvPicPr>
          <p:nvPr/>
        </p:nvPicPr>
        <p:blipFill>
          <a:blip r:embed="rId3">
            <a:extLst/>
          </a:blip>
          <a:srcRect l="22466" t="41111" r="23283" b="26667"/>
          <a:stretch>
            <a:fillRect/>
          </a:stretch>
        </p:blipFill>
        <p:spPr>
          <a:xfrm>
            <a:off x="8561758" y="4679576"/>
            <a:ext cx="8345833" cy="372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3D Sca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Scaling with respect to any selected fixed position (xf, yf, zf)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Scaling with respect to any selected fixed position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Translate the fixed point to the origin</a:t>
                </a:r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Apply the scaling transformation relative to the coordinate origin</a:t>
                </a:r>
              </a:p>
              <a:p>
                <a:pPr marL="1017104" lvl="1" indent="-636104">
                  <a:buClr>
                    <a:srgbClr val="CCAF0A"/>
                  </a:buClr>
                  <a:buAutoNum type="arabicPeriod"/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Translate the fixed point back to its original position</a:t>
                </a:r>
              </a:p>
            </p:txBody>
          </p:sp>
        </mc:Choice>
        <mc:Fallback xmlns="">
          <p:sp>
            <p:nvSpPr>
              <p:cNvPr id="305" name="Scaling with respect to any selected fixed position (xf, yf, zf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" name="image46.pdf" descr="image4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795" y="4948518"/>
            <a:ext cx="15556686" cy="3257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mposite 3D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4814">
                <a:effectLst>
                  <a:outerShdw blurRad="31623" dist="31623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Composite 3D Transformations</a:t>
            </a:r>
          </a:p>
        </p:txBody>
      </p:sp>
      <p:sp>
        <p:nvSpPr>
          <p:cNvPr id="309" name="As with 2D transformations, we form a composite 3D transformation by multiplying the matrix representations for the individual operations in the transformation sequence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with 2D transformations, we form a composite 3D transformation by multiplying the matrix representations for the individual operations in the transformation sequence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ther 3D Transformations: Ref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3886">
                <a:effectLst>
                  <a:outerShdw blurRad="25527" dist="25527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Other 3D Transformations: Reflection</a:t>
            </a:r>
          </a:p>
        </p:txBody>
      </p:sp>
      <p:sp>
        <p:nvSpPr>
          <p:cNvPr id="312" name="Reflection relative to an axi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Reflection relative to an axis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equivalent to 180° rotations about that axis</a:t>
            </a:r>
          </a:p>
          <a:p>
            <a:r>
              <a:t>Reflection with respect to a plane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equivalent to 180° rotations in 4D space</a:t>
            </a:r>
          </a:p>
        </p:txBody>
      </p:sp>
      <p:grpSp>
        <p:nvGrpSpPr>
          <p:cNvPr id="320" name="Group"/>
          <p:cNvGrpSpPr/>
          <p:nvPr/>
        </p:nvGrpSpPr>
        <p:grpSpPr>
          <a:xfrm>
            <a:off x="2432168" y="4846769"/>
            <a:ext cx="4732466" cy="4624592"/>
            <a:chOff x="-382525" y="-230733"/>
            <a:chExt cx="3784683" cy="3736311"/>
          </a:xfrm>
        </p:grpSpPr>
        <p:sp>
          <p:nvSpPr>
            <p:cNvPr id="314" name="Line"/>
            <p:cNvSpPr/>
            <p:nvPr/>
          </p:nvSpPr>
          <p:spPr>
            <a:xfrm flipH="1">
              <a:off x="1250024" y="185042"/>
              <a:ext cx="1" cy="17854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p:sp>
          <p:nvSpPr>
            <p:cNvPr id="315" name="Line"/>
            <p:cNvSpPr/>
            <p:nvPr/>
          </p:nvSpPr>
          <p:spPr>
            <a:xfrm>
              <a:off x="1250024" y="1970509"/>
              <a:ext cx="1785467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p:sp>
          <p:nvSpPr>
            <p:cNvPr id="316" name="Line"/>
            <p:cNvSpPr/>
            <p:nvPr/>
          </p:nvSpPr>
          <p:spPr>
            <a:xfrm flipV="1">
              <a:off x="-1" y="1970510"/>
              <a:ext cx="1250025" cy="125002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y"/>
                <p:cNvSpPr txBox="1"/>
                <p:nvPr/>
              </p:nvSpPr>
              <p:spPr>
                <a:xfrm>
                  <a:off x="1033705" y="-230733"/>
                  <a:ext cx="432638" cy="5802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17" name="y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705" y="-230733"/>
                  <a:ext cx="432638" cy="580205"/>
                </a:xfrm>
                <a:prstGeom prst="rect">
                  <a:avLst/>
                </a:prstGeom>
                <a:blipFill>
                  <a:blip r:embed="rId2"/>
                  <a:stretch>
                    <a:fillRect l="-20455" b="-1228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x"/>
                <p:cNvSpPr txBox="1"/>
                <p:nvPr/>
              </p:nvSpPr>
              <p:spPr>
                <a:xfrm>
                  <a:off x="2975673" y="1680409"/>
                  <a:ext cx="426485" cy="5802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18" name="x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73" y="1680409"/>
                  <a:ext cx="426485" cy="580205"/>
                </a:xfrm>
                <a:prstGeom prst="rect">
                  <a:avLst/>
                </a:prstGeom>
                <a:blipFill>
                  <a:blip r:embed="rId3"/>
                  <a:stretch>
                    <a:fillRect l="-1162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z"/>
                <p:cNvSpPr txBox="1"/>
                <p:nvPr/>
              </p:nvSpPr>
              <p:spPr>
                <a:xfrm>
                  <a:off x="-382525" y="2925373"/>
                  <a:ext cx="401870" cy="5802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19" name="z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2525" y="2925373"/>
                  <a:ext cx="401870" cy="580205"/>
                </a:xfrm>
                <a:prstGeom prst="rect">
                  <a:avLst/>
                </a:prstGeom>
                <a:blipFill>
                  <a:blip r:embed="rId4"/>
                  <a:stretch>
                    <a:fillRect l="-1794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flection Relative to the xy plane"/>
              <p:cNvSpPr txBox="1"/>
              <p:nvPr/>
            </p:nvSpPr>
            <p:spPr>
              <a:xfrm>
                <a:off x="7152905" y="7195034"/>
                <a:ext cx="3140706" cy="17645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r>
                  <a:rPr sz="3600" dirty="0"/>
                  <a:t>Reflection</a:t>
                </a:r>
                <a:br>
                  <a:rPr sz="3600" dirty="0"/>
                </a:br>
                <a:r>
                  <a:rPr sz="3600" dirty="0"/>
                  <a:t>Relative to the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3600" dirty="0"/>
                  <a:t>-</a:t>
                </a:r>
                <a:r>
                  <a:rPr sz="3600" dirty="0"/>
                  <a:t>plane</a:t>
                </a:r>
              </a:p>
            </p:txBody>
          </p:sp>
        </mc:Choice>
        <mc:Fallback xmlns="">
          <p:sp>
            <p:nvSpPr>
              <p:cNvPr id="321" name="Reflection Relative to the xy plan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05" y="7195034"/>
                <a:ext cx="3140706" cy="1764586"/>
              </a:xfrm>
              <a:prstGeom prst="rect">
                <a:avLst/>
              </a:prstGeom>
              <a:blipFill>
                <a:blip r:embed="rId5"/>
                <a:stretch>
                  <a:fillRect l="-4819" t="-4317" r="-8835" b="-122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8" name="Group"/>
          <p:cNvGrpSpPr/>
          <p:nvPr/>
        </p:nvGrpSpPr>
        <p:grpSpPr>
          <a:xfrm>
            <a:off x="10839476" y="4675063"/>
            <a:ext cx="3491802" cy="3581362"/>
            <a:chOff x="185920" y="-208614"/>
            <a:chExt cx="2476359" cy="2501679"/>
          </a:xfrm>
        </p:grpSpPr>
        <p:sp>
          <p:nvSpPr>
            <p:cNvPr id="322" name="Line"/>
            <p:cNvSpPr/>
            <p:nvPr/>
          </p:nvSpPr>
          <p:spPr>
            <a:xfrm flipH="1">
              <a:off x="377750" y="196179"/>
              <a:ext cx="1" cy="189293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p:sp>
          <p:nvSpPr>
            <p:cNvPr id="323" name="Line"/>
            <p:cNvSpPr/>
            <p:nvPr/>
          </p:nvSpPr>
          <p:spPr>
            <a:xfrm>
              <a:off x="377751" y="2089108"/>
              <a:ext cx="1892929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p:sp>
          <p:nvSpPr>
            <p:cNvPr id="324" name="Line"/>
            <p:cNvSpPr/>
            <p:nvPr/>
          </p:nvSpPr>
          <p:spPr>
            <a:xfrm flipV="1">
              <a:off x="377751" y="763850"/>
              <a:ext cx="1325259" cy="132525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x"/>
                <p:cNvSpPr txBox="1"/>
                <p:nvPr/>
              </p:nvSpPr>
              <p:spPr>
                <a:xfrm>
                  <a:off x="2284075" y="1791421"/>
                  <a:ext cx="378204" cy="5016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25" name="x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4075" y="1791421"/>
                  <a:ext cx="378204" cy="501644"/>
                </a:xfrm>
                <a:prstGeom prst="rect">
                  <a:avLst/>
                </a:prstGeom>
                <a:blipFill>
                  <a:blip r:embed="rId6"/>
                  <a:stretch>
                    <a:fillRect l="-11628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z"/>
                <p:cNvSpPr txBox="1"/>
                <p:nvPr/>
              </p:nvSpPr>
              <p:spPr>
                <a:xfrm>
                  <a:off x="1773585" y="393275"/>
                  <a:ext cx="356376" cy="5016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26" name="z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585" y="393275"/>
                  <a:ext cx="356376" cy="501644"/>
                </a:xfrm>
                <a:prstGeom prst="rect">
                  <a:avLst/>
                </a:prstGeom>
                <a:blipFill>
                  <a:blip r:embed="rId7"/>
                  <a:stretch>
                    <a:fillRect l="-1250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y"/>
                <p:cNvSpPr txBox="1"/>
                <p:nvPr/>
              </p:nvSpPr>
              <p:spPr>
                <a:xfrm>
                  <a:off x="185920" y="-208614"/>
                  <a:ext cx="383660" cy="5016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sz="4000" dirty="0"/>
                </a:p>
              </p:txBody>
            </p:sp>
          </mc:Choice>
          <mc:Fallback xmlns="">
            <p:sp>
              <p:nvSpPr>
                <p:cNvPr id="327" name="y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920" y="-208614"/>
                  <a:ext cx="383660" cy="501644"/>
                </a:xfrm>
                <a:prstGeom prst="rect">
                  <a:avLst/>
                </a:prstGeom>
                <a:blipFill>
                  <a:blip r:embed="rId8"/>
                  <a:stretch>
                    <a:fillRect l="-23256" b="-1206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9" name="image47.pdf" descr="image47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67908" y="1455759"/>
            <a:ext cx="4684800" cy="3152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7586398" y="7784819"/>
            <a:ext cx="2384215" cy="2259"/>
          </a:xfrm>
          <a:prstGeom prst="line">
            <a:avLst/>
          </a:prstGeom>
          <a:ln w="50800">
            <a:solidFill>
              <a:srgbClr val="6EA0B0"/>
            </a:solidFill>
            <a:tailEnd type="triangle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Contents</a:t>
            </a:r>
          </a:p>
        </p:txBody>
      </p:sp>
      <p:sp>
        <p:nvSpPr>
          <p:cNvPr id="101" name="Geometric transformations in 3D spac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Geometric transformations in 3D space</a:t>
            </a:r>
          </a:p>
          <a:p>
            <a:r>
              <a:t>Basic 3D geometric transformations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translation, rotation, and scaling</a:t>
            </a:r>
          </a:p>
          <a:p>
            <a:r>
              <a:t>Composite 3D transformations</a:t>
            </a:r>
          </a:p>
          <a:p>
            <a:r>
              <a:t>Other 3D transformations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reflection and shear</a:t>
            </a:r>
          </a:p>
          <a:p>
            <a:r>
              <a:t>Transformations between 3D coordinate systems</a:t>
            </a:r>
          </a:p>
          <a:p>
            <a:r>
              <a:t>Affine transformations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Other 3D Transformations: She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4466">
                <a:effectLst>
                  <a:outerShdw blurRad="29337" dist="29337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Other 3D Transformations: Shear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Shear relative to x, or y ax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Shear relative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,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</a:t>
                </a:r>
                <a:r>
                  <a:rPr dirty="0"/>
                  <a:t>axes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similar to 2D shear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dirty="0"/>
                  <a:t>-axis shear relative to a reference position</a:t>
                </a:r>
              </a:p>
            </p:txBody>
          </p:sp>
        </mc:Choice>
        <mc:Fallback xmlns="">
          <p:sp>
            <p:nvSpPr>
              <p:cNvPr id="332" name="Shear relative to x, or y ax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4" name="image48.pdf" descr="image4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1673" y="4560180"/>
            <a:ext cx="7461096" cy="3161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49.png" descr="image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98559" y="3267005"/>
            <a:ext cx="3765975" cy="352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50.png" descr="image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5731" y="6141156"/>
            <a:ext cx="3644054" cy="3413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ransformations  Between 3D Coordinate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85572">
              <a:defRPr sz="3828">
                <a:effectLst>
                  <a:outerShdw blurRad="25146" dist="25146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r>
              <a:rPr sz="4400" dirty="0"/>
              <a:t>Transformations Between 3D Coordinate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ransformation of object description from xyz coordinates to x′y′z′ coordinat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Transformation of object description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r>
                  <a:rPr lang="en-US" dirty="0"/>
                  <a:t> coordinates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coordinates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translate so that the origin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system is moved to the origin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align corresponding coordinate axes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if different scales are used in the two coordinate systems, a scaling transformation may also be necessary</a:t>
                </a:r>
                <a:endParaRPr dirty="0"/>
              </a:p>
            </p:txBody>
          </p:sp>
        </mc:Choice>
        <mc:Fallback xmlns="">
          <p:sp>
            <p:nvSpPr>
              <p:cNvPr id="338" name="Transformation of object description from xyz coordinates to x′y′z′ coordinat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 r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Line"/>
          <p:cNvSpPr/>
          <p:nvPr/>
        </p:nvSpPr>
        <p:spPr>
          <a:xfrm flipV="1">
            <a:off x="3834108" y="6394026"/>
            <a:ext cx="2002" cy="2113079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41" name="Line"/>
          <p:cNvSpPr/>
          <p:nvPr/>
        </p:nvSpPr>
        <p:spPr>
          <a:xfrm flipV="1">
            <a:off x="3835109" y="8506103"/>
            <a:ext cx="2210129" cy="100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342" name="Line"/>
          <p:cNvSpPr/>
          <p:nvPr/>
        </p:nvSpPr>
        <p:spPr>
          <a:xfrm flipH="1">
            <a:off x="2683521" y="8506103"/>
            <a:ext cx="1151588" cy="768394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grpSp>
        <p:nvGrpSpPr>
          <p:cNvPr id="346" name="Group"/>
          <p:cNvGrpSpPr/>
          <p:nvPr/>
        </p:nvGrpSpPr>
        <p:grpSpPr>
          <a:xfrm>
            <a:off x="7451797" y="6238511"/>
            <a:ext cx="3017450" cy="3025925"/>
            <a:chOff x="0" y="0"/>
            <a:chExt cx="3017449" cy="3025923"/>
          </a:xfrm>
        </p:grpSpPr>
        <p:sp>
          <p:nvSpPr>
            <p:cNvPr id="343" name="Line"/>
            <p:cNvSpPr/>
            <p:nvPr/>
          </p:nvSpPr>
          <p:spPr>
            <a:xfrm flipH="1" flipV="1">
              <a:off x="0" y="-1"/>
              <a:ext cx="1197199" cy="174121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1198022" y="485915"/>
              <a:ext cx="1819428" cy="12547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45" name="Line"/>
            <p:cNvSpPr/>
            <p:nvPr/>
          </p:nvSpPr>
          <p:spPr>
            <a:xfrm flipH="1">
              <a:off x="685090" y="1739820"/>
              <a:ext cx="512365" cy="128610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</p:grpSp>
      <p:pic>
        <p:nvPicPr>
          <p:cNvPr id="347" name="image51.pdf" descr="image5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1279" y="7802880"/>
            <a:ext cx="1275646" cy="4334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Group"/>
          <p:cNvGrpSpPr/>
          <p:nvPr/>
        </p:nvGrpSpPr>
        <p:grpSpPr>
          <a:xfrm>
            <a:off x="8077394" y="7133810"/>
            <a:ext cx="1452897" cy="1456975"/>
            <a:chOff x="0" y="0"/>
            <a:chExt cx="1452895" cy="1456974"/>
          </a:xfrm>
        </p:grpSpPr>
        <p:sp>
          <p:nvSpPr>
            <p:cNvPr id="348" name="Line"/>
            <p:cNvSpPr/>
            <p:nvPr/>
          </p:nvSpPr>
          <p:spPr>
            <a:xfrm flipH="1" flipV="1">
              <a:off x="0" y="0"/>
              <a:ext cx="576449" cy="838390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576844" y="233968"/>
              <a:ext cx="876052" cy="604149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  <p:sp>
          <p:nvSpPr>
            <p:cNvPr id="350" name="Line"/>
            <p:cNvSpPr/>
            <p:nvPr/>
          </p:nvSpPr>
          <p:spPr>
            <a:xfrm flipH="1">
              <a:off x="329868" y="837719"/>
              <a:ext cx="246704" cy="619256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1600"/>
            </a:p>
          </p:txBody>
        </p:sp>
      </p:grpSp>
      <p:pic>
        <p:nvPicPr>
          <p:cNvPr id="352" name="image52.pdf" descr="image5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736" y="8584071"/>
            <a:ext cx="842153" cy="386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34.pdf" descr="image3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0856" y="6321778"/>
            <a:ext cx="266419" cy="31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35.pdf" descr="image3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28741" y="9259147"/>
            <a:ext cx="241583" cy="241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36.pdf" descr="image36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68368" y="8091875"/>
            <a:ext cx="241583" cy="26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53.pdf" descr="image5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68712" y="6502401"/>
            <a:ext cx="313831" cy="38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54.pdf" descr="image54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22435" y="8958863"/>
            <a:ext cx="288997" cy="31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55.pdf" descr="image55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367982" y="6899769"/>
            <a:ext cx="313833" cy="33641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Line"/>
          <p:cNvSpPr/>
          <p:nvPr/>
        </p:nvSpPr>
        <p:spPr>
          <a:xfrm>
            <a:off x="5635678" y="7586134"/>
            <a:ext cx="975361" cy="2259"/>
          </a:xfrm>
          <a:prstGeom prst="line">
            <a:avLst/>
          </a:prstGeom>
          <a:ln w="50800">
            <a:solidFill>
              <a:srgbClr val="6EA0B0"/>
            </a:solidFill>
            <a:tailEnd type="triangle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algn="l" defTabSz="457200">
              <a:defRPr sz="1600" i="0">
                <a:solidFill>
                  <a:srgbClr val="000000"/>
                </a:solidFill>
              </a:defRPr>
            </a:pPr>
            <a:endParaRPr sz="1600"/>
          </a:p>
        </p:txBody>
      </p:sp>
      <p:pic>
        <p:nvPicPr>
          <p:cNvPr id="360" name="image37.pdf" descr="image37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20176" y="6791396"/>
            <a:ext cx="363502" cy="45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38.pdf" descr="image38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103624" y="7597424"/>
            <a:ext cx="363504" cy="43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56.pdf" descr="image56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73048" y="8247663"/>
            <a:ext cx="338667" cy="41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57.pdf" descr="image57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162717" y="6285654"/>
            <a:ext cx="3682436" cy="2402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Affine Transform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Affine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ach of the transformed coordinates x′,  y′,  and z′ a linear function of the original coordinates x, y, and z, and parameters aij and bk are constants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Each of the transformed coordinates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, 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 linear function of the original coordinates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and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constants</a:t>
                </a:r>
              </a:p>
              <a:p>
                <a:pPr lvl="1"/>
                <a:r>
                  <a:rPr lang="en-US" dirty="0"/>
                  <a:t>Parallel lines are transformed into parallel lines and finite points map to finite points</a:t>
                </a:r>
              </a:p>
              <a:p>
                <a:pPr lvl="1"/>
                <a:r>
                  <a:rPr lang="en-US" dirty="0"/>
                  <a:t>Translation, rotation, scaling, reflection, and shear</a:t>
                </a:r>
              </a:p>
              <a:p>
                <a:pPr lvl="1"/>
                <a:r>
                  <a:rPr lang="en-US" dirty="0"/>
                  <a:t>Any affine transformation is expressed as some composition of these five transformations</a:t>
                </a:r>
              </a:p>
              <a:p>
                <a:pPr lvl="1"/>
                <a:r>
                  <a:rPr lang="en-US" dirty="0"/>
                  <a:t>Affine transformation involving only translation, rotation, and reflection preserves angles and lengths, as well as parallel lines</a:t>
                </a:r>
              </a:p>
            </p:txBody>
          </p:sp>
        </mc:Choice>
        <mc:Fallback xmlns="">
          <p:sp>
            <p:nvSpPr>
              <p:cNvPr id="365" name="Each of the transformed coordinates x′,  y′,  and z′ a linear function of the original coordinates x, y, and z, and parameters aij and bk are constant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" name="image58.pdf" descr="image5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583" y="1537856"/>
            <a:ext cx="5747109" cy="2555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Questions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371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31E2-7DFD-634F-84E3-87BC4D33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Rendering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255D-60C7-DE43-9DBA-1644C61F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is handled in ”Vertex </a:t>
            </a:r>
            <a:r>
              <a:rPr lang="en-US" dirty="0" err="1"/>
              <a:t>Shader</a:t>
            </a:r>
            <a:r>
              <a:rPr lang="en-US" dirty="0"/>
              <a:t>”</a:t>
            </a:r>
          </a:p>
          <a:p>
            <a:r>
              <a:rPr lang="en-US" dirty="0"/>
              <a:t>OpenGL</a:t>
            </a:r>
          </a:p>
          <a:p>
            <a:pPr lvl="1"/>
            <a:r>
              <a:rPr lang="en-US" dirty="0"/>
              <a:t>GLSL Vertex </a:t>
            </a:r>
            <a:r>
              <a:rPr lang="en-US" dirty="0" err="1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33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BA3F-1485-534F-88EA-B4ECF07A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A84C-1AF9-2B42-95A3-A88818E48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: Small program to process</a:t>
            </a:r>
          </a:p>
          <a:p>
            <a:pPr lvl="1"/>
            <a:r>
              <a:rPr lang="en-US" dirty="0"/>
              <a:t>Vertex</a:t>
            </a:r>
          </a:p>
          <a:p>
            <a:pPr lvl="2"/>
            <a:r>
              <a:rPr lang="en-US" dirty="0"/>
              <a:t>From the input vertices (in modeling coordinate)</a:t>
            </a:r>
          </a:p>
          <a:p>
            <a:pPr lvl="2"/>
            <a:r>
              <a:rPr lang="en-US" dirty="0"/>
              <a:t>Compute screen coordinate</a:t>
            </a:r>
          </a:p>
          <a:p>
            <a:pPr lvl="1"/>
            <a:r>
              <a:rPr lang="en-US" dirty="0"/>
              <a:t>Geometry manipulation</a:t>
            </a:r>
          </a:p>
          <a:p>
            <a:pPr lvl="2"/>
            <a:r>
              <a:rPr lang="en-US" dirty="0"/>
              <a:t>Make primitives from other primitives</a:t>
            </a:r>
          </a:p>
          <a:p>
            <a:pPr lvl="1"/>
            <a:r>
              <a:rPr lang="en-US" dirty="0"/>
              <a:t>Tessellation</a:t>
            </a:r>
          </a:p>
          <a:p>
            <a:pPr lvl="2"/>
            <a:r>
              <a:rPr lang="en-US" dirty="0"/>
              <a:t>Making more primitives</a:t>
            </a:r>
          </a:p>
          <a:p>
            <a:pPr lvl="1"/>
            <a:r>
              <a:rPr lang="en-US" dirty="0"/>
              <a:t>Fragment (pixel) processing</a:t>
            </a:r>
          </a:p>
          <a:p>
            <a:pPr lvl="2"/>
            <a:r>
              <a:rPr lang="en-US" dirty="0"/>
              <a:t>Compute color of fragment (pixel)</a:t>
            </a:r>
          </a:p>
        </p:txBody>
      </p:sp>
    </p:spTree>
    <p:extLst>
      <p:ext uri="{BB962C8B-B14F-4D97-AF65-F5344CB8AC3E}">
        <p14:creationId xmlns:p14="http://schemas.microsoft.com/office/powerpoint/2010/main" val="108688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BCFC-A83C-C044-A433-D27C5784B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B268-964F-8144-B33A-3A67E4E7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Made as a string</a:t>
            </a:r>
          </a:p>
          <a:p>
            <a:pPr lvl="2"/>
            <a:r>
              <a:rPr lang="en-US" dirty="0"/>
              <a:t>Loaded from file</a:t>
            </a:r>
          </a:p>
          <a:p>
            <a:pPr lvl="1"/>
            <a:r>
              <a:rPr lang="en-US" dirty="0"/>
              <a:t>Compiled by graphic card drivers</a:t>
            </a:r>
          </a:p>
          <a:p>
            <a:pPr lvl="1"/>
            <a:r>
              <a:rPr lang="en-US" dirty="0"/>
              <a:t>Linked with other </a:t>
            </a:r>
            <a:r>
              <a:rPr lang="en-US" dirty="0" err="1"/>
              <a:t>shaders</a:t>
            </a:r>
            <a:endParaRPr lang="en-US" dirty="0"/>
          </a:p>
          <a:p>
            <a:pPr lvl="2"/>
            <a:r>
              <a:rPr lang="en-US" dirty="0"/>
              <a:t>At least a vertex shader and a fragment shader is required.</a:t>
            </a:r>
          </a:p>
          <a:p>
            <a:pPr lvl="1"/>
            <a:r>
              <a:rPr lang="en-US" dirty="0"/>
              <a:t>Linked into a “program”</a:t>
            </a:r>
          </a:p>
        </p:txBody>
      </p:sp>
    </p:spTree>
    <p:extLst>
      <p:ext uri="{BB962C8B-B14F-4D97-AF65-F5344CB8AC3E}">
        <p14:creationId xmlns:p14="http://schemas.microsoft.com/office/powerpoint/2010/main" val="202180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4547-9372-174C-822D-DC8BDC28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Learn from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D7E3-217D-DA4D-A853-344D50D1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#version 410 core</a:t>
            </a:r>
          </a:p>
          <a:p>
            <a:pPr lvl="1"/>
            <a:r>
              <a:rPr lang="en-US" dirty="0"/>
              <a:t>layout(location=0) in vec3 </a:t>
            </a:r>
            <a:r>
              <a:rPr lang="en-US" dirty="0" err="1"/>
              <a:t>in_Position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layout(location=1) in vec2 </a:t>
            </a:r>
            <a:r>
              <a:rPr lang="en-US" dirty="0" err="1"/>
              <a:t>in_TexCoord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viewMat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projMat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modelMat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mat3 </a:t>
            </a:r>
            <a:r>
              <a:rPr lang="en-US" dirty="0" err="1"/>
              <a:t>textMat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out vec2 </a:t>
            </a:r>
            <a:r>
              <a:rPr lang="en-US" dirty="0" err="1"/>
              <a:t>textCoord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void main(void) {</a:t>
            </a:r>
          </a:p>
          <a:p>
            <a:pPr lvl="1"/>
            <a:r>
              <a:rPr lang="en-US" dirty="0"/>
              <a:t>          vec4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modelMat</a:t>
            </a:r>
            <a:r>
              <a:rPr lang="en-US" dirty="0"/>
              <a:t>*vec4(</a:t>
            </a:r>
            <a:r>
              <a:rPr lang="en-US" dirty="0" err="1"/>
              <a:t>in_Position</a:t>
            </a:r>
            <a:r>
              <a:rPr lang="en-US" dirty="0"/>
              <a:t>, 1.0);</a:t>
            </a:r>
          </a:p>
          <a:p>
            <a:pPr lvl="1"/>
            <a:r>
              <a:rPr lang="en-US" dirty="0"/>
              <a:t>          </a:t>
            </a:r>
            <a:r>
              <a:rPr lang="en-US" dirty="0" err="1"/>
              <a:t>gl_Position</a:t>
            </a:r>
            <a:r>
              <a:rPr lang="en-US" dirty="0"/>
              <a:t>= </a:t>
            </a:r>
            <a:r>
              <a:rPr lang="en-US" dirty="0" err="1"/>
              <a:t>projMat</a:t>
            </a:r>
            <a:r>
              <a:rPr lang="en-US" dirty="0"/>
              <a:t>*</a:t>
            </a:r>
            <a:r>
              <a:rPr lang="en-US" dirty="0" err="1"/>
              <a:t>viewMat</a:t>
            </a:r>
            <a:r>
              <a:rPr lang="en-US" dirty="0"/>
              <a:t>*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       </a:t>
            </a:r>
            <a:r>
              <a:rPr lang="en-US" dirty="0" err="1"/>
              <a:t>textCoord</a:t>
            </a:r>
            <a:r>
              <a:rPr lang="en-US" dirty="0"/>
              <a:t> = (</a:t>
            </a:r>
            <a:r>
              <a:rPr lang="en-US" dirty="0" err="1"/>
              <a:t>textMat</a:t>
            </a:r>
            <a:r>
              <a:rPr lang="en-US" dirty="0"/>
              <a:t>*vec3(in_TexCoord,1)).</a:t>
            </a:r>
            <a:r>
              <a:rPr lang="en-US" dirty="0" err="1"/>
              <a:t>xy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611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E7A6-C096-F74A-A006-174D510F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90E0-F521-E449-8851-5490BA9AC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#version 410 core</a:t>
            </a:r>
          </a:p>
          <a:p>
            <a:pPr lvl="1"/>
            <a:r>
              <a:rPr lang="en-US" dirty="0"/>
              <a:t>The version of GLSL language</a:t>
            </a:r>
          </a:p>
          <a:p>
            <a:pPr lvl="1"/>
            <a:r>
              <a:rPr lang="en-US" dirty="0"/>
              <a:t>410 for OpenGL 4.1</a:t>
            </a:r>
          </a:p>
          <a:p>
            <a:pPr lvl="1"/>
            <a:r>
              <a:rPr lang="en-US" dirty="0"/>
              <a:t>Usually &gt;=320</a:t>
            </a:r>
          </a:p>
          <a:p>
            <a:r>
              <a:rPr lang="en-US" dirty="0"/>
              <a:t>Other compilation setting + Preprocessor</a:t>
            </a:r>
          </a:p>
          <a:p>
            <a:pPr lvl="1"/>
            <a:r>
              <a:rPr lang="en-US" dirty="0"/>
              <a:t>#extension</a:t>
            </a:r>
          </a:p>
          <a:p>
            <a:pPr lvl="1"/>
            <a:r>
              <a:rPr lang="en-US" dirty="0"/>
              <a:t>#define</a:t>
            </a:r>
          </a:p>
          <a:p>
            <a:pPr lvl="1"/>
            <a:r>
              <a:rPr lang="en-US" dirty="0"/>
              <a:t>#</a:t>
            </a:r>
            <a:r>
              <a:rPr lang="en-US" dirty="0" err="1"/>
              <a:t>ifdef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no #include</a:t>
            </a:r>
          </a:p>
        </p:txBody>
      </p:sp>
    </p:spTree>
    <p:extLst>
      <p:ext uri="{BB962C8B-B14F-4D97-AF65-F5344CB8AC3E}">
        <p14:creationId xmlns:p14="http://schemas.microsoft.com/office/powerpoint/2010/main" val="3361498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B21B-382B-EE49-893C-32CC791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F9F42-C724-2741-B7B5-64F3C347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layout(location=0) in vec3 </a:t>
            </a:r>
            <a:r>
              <a:rPr lang="en-US" dirty="0" err="1"/>
              <a:t>in_Position</a:t>
            </a:r>
            <a:r>
              <a:rPr lang="en-US" dirty="0"/>
              <a:t>;</a:t>
            </a:r>
          </a:p>
          <a:p>
            <a:r>
              <a:rPr lang="en-US" dirty="0"/>
              <a:t>layout(location=1) in vec2 </a:t>
            </a:r>
            <a:r>
              <a:rPr lang="en-US" dirty="0" err="1"/>
              <a:t>in_TexCoord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Input from vertex array buffer</a:t>
            </a:r>
          </a:p>
          <a:p>
            <a:pPr lvl="1"/>
            <a:r>
              <a:rPr lang="en-US" dirty="0"/>
              <a:t>“location” must be the same as # in </a:t>
            </a:r>
            <a:r>
              <a:rPr lang="en-US" dirty="0" err="1"/>
              <a:t>glVertexAttribPointer</a:t>
            </a:r>
            <a:endParaRPr lang="en-US" dirty="0"/>
          </a:p>
          <a:p>
            <a:pPr lvl="1"/>
            <a:r>
              <a:rPr lang="en-US" dirty="0"/>
              <a:t>vec3, vec2: variable types</a:t>
            </a:r>
          </a:p>
          <a:p>
            <a:pPr lvl="1"/>
            <a:r>
              <a:rPr lang="en-US" dirty="0" err="1"/>
              <a:t>in_Position</a:t>
            </a:r>
            <a:r>
              <a:rPr lang="en-US" dirty="0"/>
              <a:t>: variable name of the vertex attribute #0</a:t>
            </a:r>
          </a:p>
          <a:p>
            <a:pPr lvl="1"/>
            <a:r>
              <a:rPr lang="en-US" dirty="0" err="1"/>
              <a:t>in_TexCoord</a:t>
            </a:r>
            <a:r>
              <a:rPr lang="en-US" dirty="0"/>
              <a:t>: variable name of the vertex attribute #1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0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eometric Transformations in 3D Space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385572">
              <a:defRPr sz="3828">
                <a:effectLst>
                  <a:outerShdw blurRad="25146" dist="2514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sz="5000" dirty="0"/>
              <a:t>Geometric Transformations in 3D Space</a:t>
            </a:r>
          </a:p>
        </p:txBody>
      </p:sp>
      <p:sp>
        <p:nvSpPr>
          <p:cNvPr id="104" name="Extended from 2D methods by including considerations for the z coordinate…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Extended from 2D methods by including considerations for the z coordinate</a:t>
            </a:r>
          </a:p>
          <a:p>
            <a:r>
              <a:rPr lang="en-US"/>
              <a:t>Translation</a:t>
            </a:r>
          </a:p>
          <a:p>
            <a:pPr lvl="1"/>
            <a:r>
              <a:rPr lang="en-US"/>
              <a:t>3D translation vector</a:t>
            </a:r>
          </a:p>
          <a:p>
            <a:r>
              <a:rPr lang="en-US"/>
              <a:t>Scaling</a:t>
            </a:r>
          </a:p>
          <a:p>
            <a:pPr lvl="1"/>
            <a:r>
              <a:rPr lang="en-US"/>
              <a:t>three coordinate scaling factor</a:t>
            </a:r>
          </a:p>
          <a:p>
            <a:r>
              <a:rPr lang="en-US"/>
              <a:t>Rotation (less straightforward)</a:t>
            </a:r>
          </a:p>
          <a:p>
            <a:pPr lvl="1"/>
            <a:r>
              <a:rPr lang="en-US"/>
              <a:t>selection of any spatial orientation for the rotation axis</a:t>
            </a:r>
          </a:p>
          <a:p>
            <a:pPr lvl="1"/>
            <a:r>
              <a:rPr lang="en-US"/>
              <a:t>composite of three rotations, one for each of the three Cartesian axes</a:t>
            </a:r>
          </a:p>
          <a:p>
            <a:r>
              <a:rPr lang="en-US"/>
              <a:t>Homogeneous coordinates</a:t>
            </a:r>
          </a:p>
          <a:p>
            <a:pPr lvl="1"/>
            <a:r>
              <a:rPr lang="en-US"/>
              <a:t>four-element column vector</a:t>
            </a:r>
          </a:p>
          <a:p>
            <a:r>
              <a:rPr lang="en-US"/>
              <a:t>Transformation matrix</a:t>
            </a:r>
          </a:p>
          <a:p>
            <a:pPr lvl="1"/>
            <a:r>
              <a:rPr lang="en-US"/>
              <a:t>4x4 matrix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DFFD-453A-0147-A698-7554B4F2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Types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5542-50FB-2849-ACE8-AFFDE021C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float</a:t>
            </a:r>
          </a:p>
          <a:p>
            <a:r>
              <a:rPr lang="en-US" dirty="0"/>
              <a:t>Vector</a:t>
            </a:r>
          </a:p>
          <a:p>
            <a:pPr lvl="1"/>
            <a:r>
              <a:rPr lang="en-US" dirty="0"/>
              <a:t>vec2, vec3, vec4</a:t>
            </a:r>
          </a:p>
          <a:p>
            <a:pPr lvl="1"/>
            <a:r>
              <a:rPr lang="en-US" dirty="0"/>
              <a:t>bvec2, bvec3, bvec4</a:t>
            </a:r>
          </a:p>
          <a:p>
            <a:pPr lvl="1"/>
            <a:r>
              <a:rPr lang="en-US" dirty="0"/>
              <a:t>ivec2, ivec3, ivec4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mat2, mat3, mat4</a:t>
            </a:r>
          </a:p>
        </p:txBody>
      </p:sp>
    </p:spTree>
    <p:extLst>
      <p:ext uri="{BB962C8B-B14F-4D97-AF65-F5344CB8AC3E}">
        <p14:creationId xmlns:p14="http://schemas.microsoft.com/office/powerpoint/2010/main" val="161122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CD45-08C3-7E46-942E-821D6FC3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2A096-06E2-824A-B6BF-3387A08CA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mat4 </a:t>
            </a:r>
            <a:r>
              <a:rPr lang="en-US" dirty="0" err="1"/>
              <a:t>viewMat</a:t>
            </a:r>
            <a:r>
              <a:rPr lang="en-US" dirty="0"/>
              <a:t>;</a:t>
            </a:r>
          </a:p>
          <a:p>
            <a:r>
              <a:rPr lang="en-US" dirty="0"/>
              <a:t>uniform mat4 </a:t>
            </a:r>
            <a:r>
              <a:rPr lang="en-US" dirty="0" err="1"/>
              <a:t>projMat</a:t>
            </a:r>
            <a:r>
              <a:rPr lang="en-US" dirty="0"/>
              <a:t>;</a:t>
            </a:r>
          </a:p>
          <a:p>
            <a:r>
              <a:rPr lang="en-US" dirty="0"/>
              <a:t>uniform mat4 </a:t>
            </a:r>
            <a:r>
              <a:rPr lang="en-US" dirty="0" err="1"/>
              <a:t>modelMat</a:t>
            </a:r>
            <a:r>
              <a:rPr lang="en-US" dirty="0"/>
              <a:t>;</a:t>
            </a:r>
          </a:p>
          <a:p>
            <a:r>
              <a:rPr lang="en-US" dirty="0"/>
              <a:t>uniform mat3 </a:t>
            </a:r>
            <a:r>
              <a:rPr lang="en-US" dirty="0" err="1"/>
              <a:t>textMat</a:t>
            </a:r>
            <a:r>
              <a:rPr lang="en-US" dirty="0"/>
              <a:t>;</a:t>
            </a:r>
          </a:p>
          <a:p>
            <a:r>
              <a:rPr lang="en-US" dirty="0"/>
              <a:t>Uniforms values are the values that</a:t>
            </a:r>
          </a:p>
          <a:p>
            <a:pPr lvl="1"/>
            <a:r>
              <a:rPr lang="en-US" dirty="0"/>
              <a:t>Set by the your C++ program</a:t>
            </a:r>
          </a:p>
          <a:p>
            <a:pPr lvl="1"/>
            <a:r>
              <a:rPr lang="en-US" dirty="0"/>
              <a:t>Used for </a:t>
            </a:r>
            <a:r>
              <a:rPr lang="en-US" dirty="0" err="1"/>
              <a:t>glDrawElements</a:t>
            </a:r>
            <a:r>
              <a:rPr lang="en-US" dirty="0"/>
              <a:t> or similar</a:t>
            </a:r>
          </a:p>
          <a:p>
            <a:pPr lvl="1"/>
            <a:r>
              <a:rPr lang="en-US" dirty="0"/>
              <a:t>Cannot be modified during a single </a:t>
            </a:r>
            <a:r>
              <a:rPr lang="en-US" dirty="0" err="1"/>
              <a:t>glDrawElements</a:t>
            </a:r>
            <a:r>
              <a:rPr lang="en-US" dirty="0"/>
              <a:t> call</a:t>
            </a:r>
          </a:p>
          <a:p>
            <a:r>
              <a:rPr lang="en-US" dirty="0"/>
              <a:t>If you want to change it per part, either</a:t>
            </a:r>
          </a:p>
          <a:p>
            <a:pPr lvl="1"/>
            <a:r>
              <a:rPr lang="en-US" dirty="0"/>
              <a:t>Use vertex attribute or</a:t>
            </a:r>
          </a:p>
          <a:p>
            <a:pPr lvl="1"/>
            <a:r>
              <a:rPr lang="en-US" dirty="0"/>
              <a:t>Divide elements into more than one call.</a:t>
            </a:r>
          </a:p>
        </p:txBody>
      </p:sp>
    </p:spTree>
    <p:extLst>
      <p:ext uri="{BB962C8B-B14F-4D97-AF65-F5344CB8AC3E}">
        <p14:creationId xmlns:p14="http://schemas.microsoft.com/office/powerpoint/2010/main" val="262831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EA55-8010-944D-AC33-E59DB7C2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9C5E-1F19-9044-A7D2-E716467BD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vec2 </a:t>
            </a:r>
            <a:r>
              <a:rPr lang="en-US" dirty="0" err="1"/>
              <a:t>textCoord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The values that will be used in the next stage</a:t>
            </a:r>
          </a:p>
          <a:p>
            <a:r>
              <a:rPr lang="en-US" dirty="0"/>
              <a:t>There are some default variables</a:t>
            </a:r>
          </a:p>
          <a:p>
            <a:pPr lvl="1"/>
            <a:r>
              <a:rPr lang="en-US" dirty="0" err="1"/>
              <a:t>gl_Position</a:t>
            </a:r>
            <a:endParaRPr lang="en-US" dirty="0"/>
          </a:p>
          <a:p>
            <a:pPr lvl="1"/>
            <a:r>
              <a:rPr lang="en-US" dirty="0"/>
              <a:t>Position in normalized coordinate</a:t>
            </a:r>
          </a:p>
          <a:p>
            <a:pPr lvl="1"/>
            <a:r>
              <a:rPr lang="en-US" dirty="0"/>
              <a:t>We will learn how to compute it later.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3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AC10-0861-F848-A296-F24DF372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F901-E9A5-C24C-8C94-E03B6EBDB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void main(void) {</a:t>
            </a:r>
          </a:p>
          <a:p>
            <a:pPr lvl="1"/>
            <a:r>
              <a:rPr lang="en-US" dirty="0"/>
              <a:t>Starting point of the program</a:t>
            </a:r>
          </a:p>
          <a:p>
            <a:r>
              <a:rPr lang="en-US" dirty="0"/>
              <a:t>          vec4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modelMat</a:t>
            </a:r>
            <a:r>
              <a:rPr lang="en-US" dirty="0"/>
              <a:t>*vec4(</a:t>
            </a:r>
            <a:r>
              <a:rPr lang="en-US" dirty="0" err="1"/>
              <a:t>in_Position</a:t>
            </a:r>
            <a:r>
              <a:rPr lang="en-US" dirty="0"/>
              <a:t>, 1.0);</a:t>
            </a:r>
          </a:p>
          <a:p>
            <a:pPr lvl="1"/>
            <a:r>
              <a:rPr lang="en-US" dirty="0"/>
              <a:t>Do some computation</a:t>
            </a:r>
          </a:p>
          <a:p>
            <a:pPr lvl="1"/>
            <a:r>
              <a:rPr lang="en-US" dirty="0"/>
              <a:t>Here, a matrix and vector can be multiplied.</a:t>
            </a:r>
          </a:p>
          <a:p>
            <a:r>
              <a:rPr lang="en-US" dirty="0"/>
              <a:t>          </a:t>
            </a:r>
            <a:r>
              <a:rPr lang="en-US" dirty="0" err="1"/>
              <a:t>gl_Position</a:t>
            </a:r>
            <a:r>
              <a:rPr lang="en-US" dirty="0"/>
              <a:t>= </a:t>
            </a:r>
            <a:r>
              <a:rPr lang="en-US" dirty="0" err="1"/>
              <a:t>projMat</a:t>
            </a:r>
            <a:r>
              <a:rPr lang="en-US" dirty="0"/>
              <a:t>*</a:t>
            </a:r>
            <a:r>
              <a:rPr lang="en-US" dirty="0" err="1"/>
              <a:t>viewMat</a:t>
            </a:r>
            <a:r>
              <a:rPr lang="en-US" dirty="0"/>
              <a:t>*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You must set </a:t>
            </a:r>
            <a:r>
              <a:rPr lang="en-US" dirty="0" err="1"/>
              <a:t>gl_Position</a:t>
            </a:r>
            <a:r>
              <a:rPr lang="en-US" dirty="0"/>
              <a:t>.</a:t>
            </a:r>
          </a:p>
          <a:p>
            <a:r>
              <a:rPr lang="en-US" dirty="0"/>
              <a:t>          </a:t>
            </a:r>
            <a:r>
              <a:rPr lang="en-US" dirty="0" err="1"/>
              <a:t>textCoord</a:t>
            </a:r>
            <a:r>
              <a:rPr lang="en-US" dirty="0"/>
              <a:t> = (</a:t>
            </a:r>
            <a:r>
              <a:rPr lang="en-US" dirty="0" err="1"/>
              <a:t>textMat</a:t>
            </a:r>
            <a:r>
              <a:rPr lang="en-US" dirty="0"/>
              <a:t>*vec3(in_TexCoord,1)).</a:t>
            </a:r>
            <a:r>
              <a:rPr lang="en-US" dirty="0" err="1"/>
              <a:t>xy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You compute other output variables.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3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4547-9372-174C-822D-DC8BDC28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Now, You Can Read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D7E3-217D-DA4D-A853-344D50D1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#version 410 core</a:t>
            </a:r>
          </a:p>
          <a:p>
            <a:pPr lvl="1"/>
            <a:r>
              <a:rPr lang="en-US" dirty="0"/>
              <a:t>layout(location=0) in vec3 </a:t>
            </a:r>
            <a:r>
              <a:rPr lang="en-US" dirty="0" err="1"/>
              <a:t>in_Position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layout(location=1) in vec2 </a:t>
            </a:r>
            <a:r>
              <a:rPr lang="en-US" dirty="0" err="1"/>
              <a:t>in_TexCoord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viewMat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projMat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modelMat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mat3 </a:t>
            </a:r>
            <a:r>
              <a:rPr lang="en-US" dirty="0" err="1"/>
              <a:t>textMat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out vec2 </a:t>
            </a:r>
            <a:r>
              <a:rPr lang="en-US" dirty="0" err="1"/>
              <a:t>textCoord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void main(void) {</a:t>
            </a:r>
          </a:p>
          <a:p>
            <a:pPr lvl="1"/>
            <a:r>
              <a:rPr lang="en-US" dirty="0"/>
              <a:t>          vec4 </a:t>
            </a:r>
            <a:r>
              <a:rPr lang="en-US" dirty="0" err="1"/>
              <a:t>worldPos</a:t>
            </a:r>
            <a:r>
              <a:rPr lang="en-US" dirty="0"/>
              <a:t> = </a:t>
            </a:r>
            <a:r>
              <a:rPr lang="en-US" dirty="0" err="1"/>
              <a:t>modelMat</a:t>
            </a:r>
            <a:r>
              <a:rPr lang="en-US" dirty="0"/>
              <a:t>*vec4(</a:t>
            </a:r>
            <a:r>
              <a:rPr lang="en-US" dirty="0" err="1"/>
              <a:t>in_Position</a:t>
            </a:r>
            <a:r>
              <a:rPr lang="en-US" dirty="0"/>
              <a:t>, 1.0);</a:t>
            </a:r>
          </a:p>
          <a:p>
            <a:pPr lvl="1"/>
            <a:r>
              <a:rPr lang="en-US" dirty="0"/>
              <a:t>          </a:t>
            </a:r>
            <a:r>
              <a:rPr lang="en-US" dirty="0" err="1"/>
              <a:t>gl_Position</a:t>
            </a:r>
            <a:r>
              <a:rPr lang="en-US" dirty="0"/>
              <a:t>= </a:t>
            </a:r>
            <a:r>
              <a:rPr lang="en-US" dirty="0" err="1"/>
              <a:t>projMat</a:t>
            </a:r>
            <a:r>
              <a:rPr lang="en-US" dirty="0"/>
              <a:t>*</a:t>
            </a:r>
            <a:r>
              <a:rPr lang="en-US" dirty="0" err="1"/>
              <a:t>viewMat</a:t>
            </a:r>
            <a:r>
              <a:rPr lang="en-US" dirty="0"/>
              <a:t>*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          </a:t>
            </a:r>
            <a:r>
              <a:rPr lang="en-US" dirty="0" err="1"/>
              <a:t>textCoord</a:t>
            </a:r>
            <a:r>
              <a:rPr lang="en-US" dirty="0"/>
              <a:t> = (</a:t>
            </a:r>
            <a:r>
              <a:rPr lang="en-US" dirty="0" err="1"/>
              <a:t>textMat</a:t>
            </a:r>
            <a:r>
              <a:rPr lang="en-US" dirty="0"/>
              <a:t>*vec3(in_TexCoord,1)).</a:t>
            </a:r>
            <a:r>
              <a:rPr lang="en-US" dirty="0" err="1"/>
              <a:t>xy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3054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E20A-2F25-2949-A88E-06686358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Glance At Fragment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2A57-AD26-BD4B-B73D-40980EB7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#version 410 core</a:t>
            </a:r>
          </a:p>
          <a:p>
            <a:pPr lvl="1"/>
            <a:r>
              <a:rPr lang="en-US" dirty="0"/>
              <a:t>out vec4 </a:t>
            </a:r>
            <a:r>
              <a:rPr lang="en-US" dirty="0" err="1"/>
              <a:t>out_Color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void main(void) {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out_Color</a:t>
            </a:r>
            <a:r>
              <a:rPr lang="en-US" dirty="0"/>
              <a:t> = vec4(1.0, 0.0, 0.0, 1.0);</a:t>
            </a:r>
          </a:p>
          <a:p>
            <a:pPr lvl="1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0029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2C0E-9C4B-1D46-A5C4-AEBBEAC4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Shader</a:t>
            </a:r>
            <a:r>
              <a:rPr lang="en-US" dirty="0"/>
              <a:t> We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C09C-8ED9-5242-AE4B-2074B353C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#version 410 core</a:t>
            </a:r>
          </a:p>
          <a:p>
            <a:pPr lvl="1"/>
            <a:r>
              <a:rPr lang="en-US" dirty="0"/>
              <a:t>layout(location=0) in vec3 </a:t>
            </a:r>
            <a:r>
              <a:rPr lang="en-US" dirty="0" err="1"/>
              <a:t>in_Position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viewMat</a:t>
            </a:r>
            <a:r>
              <a:rPr lang="en-US" dirty="0"/>
              <a:t> = mat4(1,0,0,0,0,1,0,0,0,0,1,0,0,0,-3,1);</a:t>
            </a:r>
          </a:p>
          <a:p>
            <a:pPr lvl="1"/>
            <a:r>
              <a:rPr lang="en-US" dirty="0"/>
              <a:t>uniform mat4 </a:t>
            </a:r>
            <a:r>
              <a:rPr lang="en-US" dirty="0" err="1"/>
              <a:t>projMat</a:t>
            </a:r>
            <a:r>
              <a:rPr lang="en-US" dirty="0"/>
              <a:t> = mat4(1.299038, 0, 0, 0, 0, 1.732051, 0, 0, 0, 0, -1.002002, -1.0, 0, 0, -0.2002, 0);</a:t>
            </a:r>
          </a:p>
          <a:p>
            <a:pPr lvl="1"/>
            <a:r>
              <a:rPr lang="en-US" dirty="0"/>
              <a:t>// Here, we need uniform for transformation</a:t>
            </a:r>
          </a:p>
          <a:p>
            <a:pPr lvl="1"/>
            <a:r>
              <a:rPr lang="en-US" dirty="0"/>
              <a:t>void main(void) {</a:t>
            </a:r>
          </a:p>
          <a:p>
            <a:pPr lvl="1"/>
            <a:r>
              <a:rPr lang="en-US" dirty="0"/>
              <a:t>      // Here we need to compute </a:t>
            </a:r>
            <a:r>
              <a:rPr lang="en-US" dirty="0" err="1"/>
              <a:t>worldPos</a:t>
            </a:r>
            <a:endParaRPr lang="en-US" dirty="0"/>
          </a:p>
          <a:p>
            <a:pPr lvl="1"/>
            <a:r>
              <a:rPr lang="en-US" dirty="0"/>
              <a:t>      // By multiplying model matrix and </a:t>
            </a:r>
            <a:r>
              <a:rPr lang="en-US" dirty="0" err="1"/>
              <a:t>in_Position</a:t>
            </a:r>
            <a:endParaRPr lang="en-US" dirty="0"/>
          </a:p>
          <a:p>
            <a:pPr lvl="1"/>
            <a:r>
              <a:rPr lang="en-US" dirty="0"/>
              <a:t>      </a:t>
            </a:r>
            <a:r>
              <a:rPr lang="en-US" dirty="0" err="1"/>
              <a:t>gl_Position</a:t>
            </a:r>
            <a:r>
              <a:rPr lang="en-US" dirty="0"/>
              <a:t>= </a:t>
            </a:r>
            <a:r>
              <a:rPr lang="en-US" dirty="0" err="1"/>
              <a:t>projMat</a:t>
            </a:r>
            <a:r>
              <a:rPr lang="en-US" dirty="0"/>
              <a:t>*</a:t>
            </a:r>
            <a:r>
              <a:rPr lang="en-US" dirty="0" err="1"/>
              <a:t>viewMat</a:t>
            </a:r>
            <a:r>
              <a:rPr lang="en-US" dirty="0"/>
              <a:t>* </a:t>
            </a:r>
            <a:r>
              <a:rPr lang="en-US" dirty="0" err="1"/>
              <a:t>worldPos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36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FA9B1-6F9B-434D-AC42-A8615021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40880-1145-894A-950B-C6DF8197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Shader</a:t>
            </a:r>
            <a:r>
              <a:rPr lang="en-US" dirty="0"/>
              <a:t> Preparation</a:t>
            </a:r>
          </a:p>
          <a:p>
            <a:pPr lvl="1"/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vShader</a:t>
            </a:r>
            <a:r>
              <a:rPr lang="en-US" dirty="0"/>
              <a:t> = </a:t>
            </a:r>
            <a:r>
              <a:rPr lang="en-US" dirty="0" err="1"/>
              <a:t>glCreateShader</a:t>
            </a:r>
            <a:r>
              <a:rPr lang="en-US" dirty="0"/>
              <a:t>( GL_VERTEX_SHADER );</a:t>
            </a:r>
          </a:p>
          <a:p>
            <a:pPr lvl="2"/>
            <a:r>
              <a:rPr lang="en-US" dirty="0"/>
              <a:t>Creating a new vertex </a:t>
            </a:r>
            <a:r>
              <a:rPr lang="en-US" dirty="0" err="1"/>
              <a:t>shader</a:t>
            </a:r>
            <a:endParaRPr lang="en-US" dirty="0"/>
          </a:p>
          <a:p>
            <a:pPr lvl="1"/>
            <a:r>
              <a:rPr lang="en-US" dirty="0" err="1"/>
              <a:t>glShaderSource</a:t>
            </a:r>
            <a:r>
              <a:rPr lang="en-US" dirty="0"/>
              <a:t>( </a:t>
            </a:r>
            <a:r>
              <a:rPr lang="en-US" dirty="0" err="1"/>
              <a:t>vShader</a:t>
            </a:r>
            <a:r>
              <a:rPr lang="en-US" dirty="0"/>
              <a:t>, #strings, string, #characters );</a:t>
            </a:r>
          </a:p>
          <a:p>
            <a:pPr lvl="2"/>
            <a:r>
              <a:rPr lang="en-US" dirty="0"/>
              <a:t>Setting source</a:t>
            </a:r>
          </a:p>
          <a:p>
            <a:pPr lvl="1"/>
            <a:r>
              <a:rPr lang="en-US" dirty="0" err="1"/>
              <a:t>glCompileShader</a:t>
            </a:r>
            <a:r>
              <a:rPr lang="en-US" dirty="0"/>
              <a:t>( </a:t>
            </a:r>
            <a:r>
              <a:rPr lang="en-US" dirty="0" err="1"/>
              <a:t>vShader</a:t>
            </a:r>
            <a:r>
              <a:rPr lang="en-US" dirty="0"/>
              <a:t> );</a:t>
            </a:r>
          </a:p>
          <a:p>
            <a:pPr lvl="2"/>
            <a:r>
              <a:rPr lang="en-US" dirty="0"/>
              <a:t>This will compile the </a:t>
            </a:r>
            <a:r>
              <a:rPr lang="en-US" dirty="0" err="1"/>
              <a:t>shader</a:t>
            </a:r>
            <a:endParaRPr lang="en-US" dirty="0"/>
          </a:p>
          <a:p>
            <a:pPr lvl="2"/>
            <a:r>
              <a:rPr lang="en-US" dirty="0"/>
              <a:t>Can fail!!</a:t>
            </a:r>
          </a:p>
          <a:p>
            <a:r>
              <a:rPr lang="en-US" dirty="0"/>
              <a:t>You need to do the same thing for Fragment </a:t>
            </a:r>
            <a:r>
              <a:rPr lang="en-US" dirty="0" err="1"/>
              <a:t>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1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B289-1F87-3F4E-9EFF-A260AFEB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A3F0-DE8A-6346-AE9C-C4FA41EC8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Linking a program</a:t>
            </a:r>
          </a:p>
          <a:p>
            <a:pPr lvl="1"/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prog</a:t>
            </a:r>
            <a:r>
              <a:rPr lang="en-US" dirty="0"/>
              <a:t> = </a:t>
            </a:r>
            <a:r>
              <a:rPr lang="en-US" dirty="0" err="1"/>
              <a:t>glCreateProgram</a:t>
            </a:r>
            <a:r>
              <a:rPr lang="en-US" dirty="0"/>
              <a:t>();</a:t>
            </a:r>
          </a:p>
          <a:p>
            <a:pPr lvl="2"/>
            <a:r>
              <a:rPr lang="en-US" dirty="0"/>
              <a:t>Creating a new program</a:t>
            </a:r>
          </a:p>
          <a:p>
            <a:pPr lvl="1"/>
            <a:r>
              <a:rPr lang="en-US" dirty="0" err="1"/>
              <a:t>glAttachShader</a:t>
            </a:r>
            <a:r>
              <a:rPr lang="en-US" dirty="0"/>
              <a:t>( </a:t>
            </a:r>
            <a:r>
              <a:rPr lang="en-US" dirty="0" err="1"/>
              <a:t>prog</a:t>
            </a:r>
            <a:r>
              <a:rPr lang="en-US" dirty="0"/>
              <a:t>, </a:t>
            </a:r>
            <a:r>
              <a:rPr lang="en-US" dirty="0" err="1"/>
              <a:t>vShader</a:t>
            </a:r>
            <a:r>
              <a:rPr lang="en-US" dirty="0"/>
              <a:t> );</a:t>
            </a:r>
          </a:p>
          <a:p>
            <a:pPr lvl="1"/>
            <a:r>
              <a:rPr lang="en-US" dirty="0" err="1"/>
              <a:t>glAttachShader</a:t>
            </a:r>
            <a:r>
              <a:rPr lang="en-US" dirty="0"/>
              <a:t>( </a:t>
            </a:r>
            <a:r>
              <a:rPr lang="en-US" dirty="0" err="1"/>
              <a:t>prog</a:t>
            </a:r>
            <a:r>
              <a:rPr lang="en-US" dirty="0"/>
              <a:t>, </a:t>
            </a:r>
            <a:r>
              <a:rPr lang="en-US" dirty="0" err="1"/>
              <a:t>fShader</a:t>
            </a:r>
            <a:r>
              <a:rPr lang="en-US" dirty="0"/>
              <a:t> );</a:t>
            </a:r>
          </a:p>
          <a:p>
            <a:pPr lvl="2"/>
            <a:r>
              <a:rPr lang="en-US" dirty="0"/>
              <a:t>Attaching the compiled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 err="1"/>
              <a:t>glLinkProgram</a:t>
            </a:r>
            <a:r>
              <a:rPr lang="en-US" dirty="0"/>
              <a:t>( </a:t>
            </a:r>
            <a:r>
              <a:rPr lang="en-US" dirty="0" err="1"/>
              <a:t>prog</a:t>
            </a:r>
            <a:r>
              <a:rPr lang="en-US" dirty="0"/>
              <a:t> );</a:t>
            </a:r>
          </a:p>
          <a:p>
            <a:pPr lvl="2"/>
            <a:r>
              <a:rPr lang="en-US" dirty="0"/>
              <a:t>Link!</a:t>
            </a:r>
          </a:p>
          <a:p>
            <a:r>
              <a:rPr lang="en-US" dirty="0"/>
              <a:t>Whenever you want to use the program,</a:t>
            </a:r>
          </a:p>
          <a:p>
            <a:pPr lvl="1"/>
            <a:r>
              <a:rPr lang="en-US" dirty="0" err="1"/>
              <a:t>glUseProgram</a:t>
            </a:r>
            <a:r>
              <a:rPr lang="en-US" dirty="0"/>
              <a:t>( </a:t>
            </a:r>
            <a:r>
              <a:rPr lang="en-US" dirty="0" err="1"/>
              <a:t>prog</a:t>
            </a:r>
            <a:r>
              <a:rPr lang="en-US" dirty="0"/>
              <a:t> );</a:t>
            </a:r>
          </a:p>
          <a:p>
            <a:pPr lvl="1"/>
            <a:r>
              <a:rPr lang="en-US" dirty="0"/>
              <a:t>Look at </a:t>
            </a:r>
            <a:r>
              <a:rPr lang="en-US" dirty="0" err="1"/>
              <a:t>toys.h</a:t>
            </a:r>
            <a:endParaRPr lang="en-US" dirty="0"/>
          </a:p>
          <a:p>
            <a:r>
              <a:rPr lang="en-US" dirty="0"/>
              <a:t>Note: you can have many programs at a time</a:t>
            </a:r>
          </a:p>
          <a:p>
            <a:pPr lvl="1"/>
            <a:r>
              <a:rPr lang="en-US" dirty="0"/>
              <a:t>but use one at a time.</a:t>
            </a:r>
          </a:p>
        </p:txBody>
      </p:sp>
    </p:spTree>
    <p:extLst>
      <p:ext uri="{BB962C8B-B14F-4D97-AF65-F5344CB8AC3E}">
        <p14:creationId xmlns:p14="http://schemas.microsoft.com/office/powerpoint/2010/main" val="628031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7CE6-30D3-F347-865A-084C0294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Uniform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FC005-A2AE-664C-9E98-266C9090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uniform has “Unique” location (index)</a:t>
            </a:r>
          </a:p>
          <a:p>
            <a:r>
              <a:rPr lang="en-US" dirty="0"/>
              <a:t>You can set value of a uniform variable using this location.</a:t>
            </a:r>
          </a:p>
          <a:p>
            <a:pPr lvl="1"/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= </a:t>
            </a:r>
            <a:r>
              <a:rPr lang="en-US" dirty="0" err="1"/>
              <a:t>glGetUninform</a:t>
            </a:r>
            <a:r>
              <a:rPr lang="en-US" dirty="0"/>
              <a:t>( </a:t>
            </a:r>
            <a:r>
              <a:rPr lang="en-US" dirty="0" err="1"/>
              <a:t>prog</a:t>
            </a:r>
            <a:r>
              <a:rPr lang="en-US" dirty="0"/>
              <a:t>, “</a:t>
            </a:r>
            <a:r>
              <a:rPr lang="en-US" dirty="0" err="1"/>
              <a:t>someUniformVar</a:t>
            </a:r>
            <a:r>
              <a:rPr lang="en-US" dirty="0"/>
              <a:t>” );</a:t>
            </a:r>
          </a:p>
          <a:p>
            <a:pPr lvl="2"/>
            <a:r>
              <a:rPr lang="en-US" dirty="0"/>
              <a:t>Getting the location of “</a:t>
            </a:r>
            <a:r>
              <a:rPr lang="en-US" dirty="0" err="1"/>
              <a:t>someUniformVar</a:t>
            </a:r>
            <a:r>
              <a:rPr lang="en-US" dirty="0"/>
              <a:t>” from </a:t>
            </a:r>
            <a:r>
              <a:rPr lang="en-US" dirty="0" err="1"/>
              <a:t>prog</a:t>
            </a:r>
            <a:endParaRPr lang="en-US" dirty="0"/>
          </a:p>
          <a:p>
            <a:pPr lvl="1"/>
            <a:r>
              <a:rPr lang="en-US" dirty="0"/>
              <a:t>glUniform1i( </a:t>
            </a:r>
            <a:r>
              <a:rPr lang="en-US" dirty="0" err="1"/>
              <a:t>loc</a:t>
            </a:r>
            <a:r>
              <a:rPr lang="en-US" dirty="0"/>
              <a:t>, value );</a:t>
            </a:r>
          </a:p>
          <a:p>
            <a:pPr lvl="2"/>
            <a:r>
              <a:rPr lang="en-US" dirty="0"/>
              <a:t>Setting value at loc.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0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3D Transl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P=(x, y, z) in 3D space is translated to a location P′=(x′, y′, z′) by adding translation distances tx, ty, and tz to the Cartesian coordinates of P…"/>
              <p:cNvSpPr txBox="1"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3D space is translated to a location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by adding translation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to the Cartesian coordinates 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 3D translation matrix</a:t>
                </a:r>
              </a:p>
              <a:p>
                <a:pPr lvl="1"/>
                <a:r>
                  <a:rPr lang="en-US" dirty="0"/>
                  <a:t>negate the translation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7" name="P=(x, y, z) in 3D space is translated to a location P′=(x′, y′, z′) by adding translation distances tx, ty, and tz to the Cartesian coordinates of P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image2.pdf" descr="image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8148" y="4242746"/>
            <a:ext cx="4978402" cy="2546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3.pdf" descr="image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6522" y="3232148"/>
            <a:ext cx="7369388" cy="848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4.pdf" descr="image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8441" y="4405306"/>
            <a:ext cx="2162952" cy="59831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Line"/>
          <p:cNvSpPr/>
          <p:nvPr/>
        </p:nvSpPr>
        <p:spPr>
          <a:xfrm flipV="1">
            <a:off x="12453632" y="3756195"/>
            <a:ext cx="2260" cy="2059094"/>
          </a:xfrm>
          <a:prstGeom prst="line">
            <a:avLst/>
          </a:prstGeom>
          <a:ln w="25400">
            <a:solidFill>
              <a:srgbClr val="484D4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457200">
              <a:defRPr sz="1200" i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13" name="Line"/>
          <p:cNvSpPr/>
          <p:nvPr/>
        </p:nvSpPr>
        <p:spPr>
          <a:xfrm>
            <a:off x="12454761" y="5814160"/>
            <a:ext cx="1842348" cy="866987"/>
          </a:xfrm>
          <a:prstGeom prst="line">
            <a:avLst/>
          </a:prstGeom>
          <a:ln w="25400">
            <a:solidFill>
              <a:srgbClr val="484D4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457200">
              <a:defRPr sz="1200" i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14" name="Line"/>
          <p:cNvSpPr/>
          <p:nvPr/>
        </p:nvSpPr>
        <p:spPr>
          <a:xfrm flipH="1">
            <a:off x="10720788" y="5814158"/>
            <a:ext cx="1733974" cy="975362"/>
          </a:xfrm>
          <a:prstGeom prst="line">
            <a:avLst/>
          </a:prstGeom>
          <a:ln w="25400">
            <a:solidFill>
              <a:srgbClr val="484D4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457200">
              <a:defRPr sz="1200" i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15" name="Circle"/>
          <p:cNvSpPr/>
          <p:nvPr/>
        </p:nvSpPr>
        <p:spPr>
          <a:xfrm>
            <a:off x="11154281" y="5489039"/>
            <a:ext cx="216748" cy="216748"/>
          </a:xfrm>
          <a:prstGeom prst="ellipse">
            <a:avLst/>
          </a:prstGeom>
          <a:solidFill>
            <a:srgbClr val="6D74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116" name="Circle"/>
          <p:cNvSpPr/>
          <p:nvPr/>
        </p:nvSpPr>
        <p:spPr>
          <a:xfrm>
            <a:off x="13213376" y="4730427"/>
            <a:ext cx="216747" cy="216747"/>
          </a:xfrm>
          <a:prstGeom prst="ellipse">
            <a:avLst/>
          </a:prstGeom>
          <a:solidFill>
            <a:srgbClr val="6D74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i="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600"/>
          </a:p>
        </p:txBody>
      </p:sp>
      <p:sp>
        <p:nvSpPr>
          <p:cNvPr id="117" name="Line"/>
          <p:cNvSpPr/>
          <p:nvPr/>
        </p:nvSpPr>
        <p:spPr>
          <a:xfrm flipV="1">
            <a:off x="11639108" y="4947172"/>
            <a:ext cx="1408854" cy="541868"/>
          </a:xfrm>
          <a:prstGeom prst="line">
            <a:avLst/>
          </a:prstGeom>
          <a:ln w="25400">
            <a:solidFill>
              <a:srgbClr val="484D4B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457200">
              <a:defRPr sz="1200" i="0">
                <a:solidFill>
                  <a:srgbClr val="000000"/>
                </a:solidFill>
              </a:defRPr>
            </a:pPr>
            <a:endParaRPr sz="1200"/>
          </a:p>
        </p:txBody>
      </p:sp>
      <p:sp>
        <p:nvSpPr>
          <p:cNvPr id="118" name="(x, y, z)"/>
          <p:cNvSpPr txBox="1"/>
          <p:nvPr/>
        </p:nvSpPr>
        <p:spPr>
          <a:xfrm>
            <a:off x="9402076" y="5237689"/>
            <a:ext cx="119584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(x, y, z)</a:t>
            </a:r>
          </a:p>
        </p:txBody>
      </p:sp>
      <p:sp>
        <p:nvSpPr>
          <p:cNvPr id="119" name="(x′, y′, z′)"/>
          <p:cNvSpPr txBox="1"/>
          <p:nvPr/>
        </p:nvSpPr>
        <p:spPr>
          <a:xfrm>
            <a:off x="13191792" y="4153955"/>
            <a:ext cx="1527662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(x′, y′, z′)</a:t>
            </a:r>
          </a:p>
        </p:txBody>
      </p:sp>
      <p:sp>
        <p:nvSpPr>
          <p:cNvPr id="120" name="T = (tx, ty, tz)"/>
          <p:cNvSpPr txBox="1"/>
          <p:nvPr/>
        </p:nvSpPr>
        <p:spPr>
          <a:xfrm>
            <a:off x="12617740" y="5255469"/>
            <a:ext cx="205825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 = (tx, ty, tz)</a:t>
            </a:r>
          </a:p>
        </p:txBody>
      </p:sp>
      <p:sp>
        <p:nvSpPr>
          <p:cNvPr id="121" name="y axis"/>
          <p:cNvSpPr txBox="1"/>
          <p:nvPr/>
        </p:nvSpPr>
        <p:spPr>
          <a:xfrm>
            <a:off x="12085440" y="3070222"/>
            <a:ext cx="95539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 axis</a:t>
            </a:r>
          </a:p>
        </p:txBody>
      </p:sp>
      <p:sp>
        <p:nvSpPr>
          <p:cNvPr id="122" name="z axis"/>
          <p:cNvSpPr txBox="1"/>
          <p:nvPr/>
        </p:nvSpPr>
        <p:spPr>
          <a:xfrm>
            <a:off x="9969541" y="6733890"/>
            <a:ext cx="95539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z axis</a:t>
            </a:r>
          </a:p>
        </p:txBody>
      </p:sp>
      <p:sp>
        <p:nvSpPr>
          <p:cNvPr id="123" name="x axis"/>
          <p:cNvSpPr txBox="1"/>
          <p:nvPr/>
        </p:nvSpPr>
        <p:spPr>
          <a:xfrm>
            <a:off x="13753501" y="6703050"/>
            <a:ext cx="955390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x axis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86E8-8266-224E-B8BA-701D5E8F5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Setting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74C7-E002-1A48-9F6D-89632E547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Values</a:t>
            </a:r>
          </a:p>
          <a:p>
            <a:pPr lvl="1"/>
            <a:r>
              <a:rPr lang="en-US" dirty="0"/>
              <a:t>glUniform1i, glUniform1d, glUniform1f</a:t>
            </a:r>
          </a:p>
          <a:p>
            <a:r>
              <a:rPr lang="en-US" dirty="0"/>
              <a:t>Vectors</a:t>
            </a:r>
          </a:p>
          <a:p>
            <a:pPr lvl="1"/>
            <a:r>
              <a:rPr lang="en-US" dirty="0"/>
              <a:t>glUniform3f(</a:t>
            </a:r>
            <a:r>
              <a:rPr lang="en-US" dirty="0" err="1"/>
              <a:t>loc</a:t>
            </a:r>
            <a:r>
              <a:rPr lang="en-US" dirty="0"/>
              <a:t>, x, y, z ); …</a:t>
            </a:r>
          </a:p>
          <a:p>
            <a:r>
              <a:rPr lang="en-US" dirty="0"/>
              <a:t>Array</a:t>
            </a:r>
          </a:p>
          <a:p>
            <a:pPr lvl="1"/>
            <a:r>
              <a:rPr lang="en-US" dirty="0"/>
              <a:t>glUniform1fv( </a:t>
            </a:r>
            <a:r>
              <a:rPr lang="en-US" dirty="0" err="1"/>
              <a:t>loc</a:t>
            </a:r>
            <a:r>
              <a:rPr lang="en-US" dirty="0"/>
              <a:t>, count, array );</a:t>
            </a:r>
          </a:p>
          <a:p>
            <a:pPr lvl="1"/>
            <a:r>
              <a:rPr lang="en-US" dirty="0"/>
              <a:t>glUniform3fv( </a:t>
            </a:r>
            <a:r>
              <a:rPr lang="en-US" dirty="0" err="1"/>
              <a:t>loc</a:t>
            </a:r>
            <a:r>
              <a:rPr lang="en-US" dirty="0"/>
              <a:t>, count, </a:t>
            </a:r>
            <a:r>
              <a:rPr lang="en-US" dirty="0" err="1"/>
              <a:t>vectorArray</a:t>
            </a:r>
            <a:r>
              <a:rPr lang="en-US" dirty="0"/>
              <a:t> );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glUniformMatrix4fv( </a:t>
            </a:r>
            <a:r>
              <a:rPr lang="en-US" dirty="0" err="1"/>
              <a:t>loc</a:t>
            </a:r>
            <a:r>
              <a:rPr lang="en-US" dirty="0"/>
              <a:t>, count, transpose?, pointer );</a:t>
            </a:r>
          </a:p>
          <a:p>
            <a:pPr lvl="1"/>
            <a:r>
              <a:rPr lang="en-US" dirty="0"/>
              <a:t>glUniformMatrix3fv( </a:t>
            </a:r>
            <a:r>
              <a:rPr lang="en-US" dirty="0" err="1"/>
              <a:t>loc</a:t>
            </a:r>
            <a:r>
              <a:rPr lang="en-US" dirty="0"/>
              <a:t>, count, transpose?, pointer );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38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6B4-E835-6345-8E4D-F8464780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900F-DAB7-2A40-BC6C-81317292A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converter</a:t>
            </a:r>
          </a:p>
          <a:p>
            <a:pPr lvl="1"/>
            <a:r>
              <a:rPr lang="en-US" dirty="0"/>
              <a:t>#include &lt;</a:t>
            </a:r>
            <a:r>
              <a:rPr lang="en-US" dirty="0" err="1"/>
              <a:t>glm</a:t>
            </a:r>
            <a:r>
              <a:rPr lang="en-US" dirty="0"/>
              <a:t>/</a:t>
            </a:r>
            <a:r>
              <a:rPr lang="en-US" dirty="0" err="1"/>
              <a:t>gtc</a:t>
            </a:r>
            <a:r>
              <a:rPr lang="en-US" dirty="0"/>
              <a:t>/</a:t>
            </a:r>
            <a:r>
              <a:rPr lang="en-US" dirty="0" err="1"/>
              <a:t>type_ptr.hpp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..</a:t>
            </a:r>
          </a:p>
          <a:p>
            <a:pPr lvl="1"/>
            <a:r>
              <a:rPr lang="en-US" dirty="0"/>
              <a:t>glUniformMatrix4fv(</a:t>
            </a:r>
            <a:r>
              <a:rPr lang="en-US" dirty="0" err="1"/>
              <a:t>loc</a:t>
            </a:r>
            <a:r>
              <a:rPr lang="en-US" dirty="0"/>
              <a:t>, 1, 0, </a:t>
            </a:r>
            <a:r>
              <a:rPr lang="en-US" dirty="0" err="1"/>
              <a:t>glm</a:t>
            </a:r>
            <a:r>
              <a:rPr lang="en-US" dirty="0"/>
              <a:t>::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rotMat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0037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4BE7-6ED7-E244-9F6E-FC424741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1B172-B54C-9449-BF61-E1C9AB049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matrices</a:t>
            </a:r>
          </a:p>
          <a:p>
            <a:pPr lvl="1"/>
            <a:r>
              <a:rPr lang="en-US" dirty="0"/>
              <a:t>#include &lt;</a:t>
            </a:r>
            <a:r>
              <a:rPr lang="en-US" dirty="0" err="1"/>
              <a:t>glm</a:t>
            </a:r>
            <a:r>
              <a:rPr lang="en-US" dirty="0"/>
              <a:t>/</a:t>
            </a:r>
            <a:r>
              <a:rPr lang="en-US" dirty="0" err="1"/>
              <a:t>gtx</a:t>
            </a:r>
            <a:r>
              <a:rPr lang="en-US" dirty="0"/>
              <a:t>/</a:t>
            </a:r>
            <a:r>
              <a:rPr lang="en-US" dirty="0" err="1"/>
              <a:t>transform.hpp</a:t>
            </a:r>
            <a:r>
              <a:rPr lang="en-US" dirty="0"/>
              <a:t>&gt;</a:t>
            </a:r>
          </a:p>
          <a:p>
            <a:r>
              <a:rPr lang="en-US" dirty="0"/>
              <a:t>Rotation matrix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::rotate( angle, axis );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::translate( vector );</a:t>
            </a:r>
          </a:p>
          <a:p>
            <a:pPr lvl="1"/>
            <a:r>
              <a:rPr lang="en-US" dirty="0" err="1"/>
              <a:t>glm</a:t>
            </a:r>
            <a:r>
              <a:rPr lang="en-US" dirty="0"/>
              <a:t>::scale( vector );</a:t>
            </a:r>
          </a:p>
        </p:txBody>
      </p:sp>
    </p:spTree>
    <p:extLst>
      <p:ext uri="{BB962C8B-B14F-4D97-AF65-F5344CB8AC3E}">
        <p14:creationId xmlns:p14="http://schemas.microsoft.com/office/powerpoint/2010/main" val="2053972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8555-A257-EF49-98ED-CED726D6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881B-5405-B14B-8CDB-A6387064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convenience</a:t>
            </a:r>
          </a:p>
          <a:p>
            <a:pPr lvl="1"/>
            <a:r>
              <a:rPr lang="en-US" dirty="0"/>
              <a:t>using namespace </a:t>
            </a:r>
            <a:r>
              <a:rPr lang="en-US" dirty="0" err="1"/>
              <a:t>glm</a:t>
            </a:r>
            <a:r>
              <a:rPr lang="en-US" dirty="0"/>
              <a:t>;</a:t>
            </a:r>
          </a:p>
          <a:p>
            <a:r>
              <a:rPr lang="en-US" dirty="0"/>
              <a:t>In render function</a:t>
            </a:r>
          </a:p>
          <a:p>
            <a:pPr lvl="1"/>
            <a:r>
              <a:rPr lang="en-US" dirty="0" err="1"/>
              <a:t>GLuint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= </a:t>
            </a:r>
            <a:r>
              <a:rPr lang="en-US" dirty="0" err="1"/>
              <a:t>glGetUniformLocation</a:t>
            </a:r>
            <a:r>
              <a:rPr lang="en-US" dirty="0"/>
              <a:t>( </a:t>
            </a:r>
            <a:r>
              <a:rPr lang="en-US" dirty="0" err="1"/>
              <a:t>program.programID</a:t>
            </a:r>
            <a:r>
              <a:rPr lang="en-US" dirty="0"/>
              <a:t>, "</a:t>
            </a:r>
            <a:r>
              <a:rPr lang="en-US" dirty="0" err="1"/>
              <a:t>modelMat</a:t>
            </a:r>
            <a:r>
              <a:rPr lang="en-US" dirty="0"/>
              <a:t>" );</a:t>
            </a:r>
          </a:p>
          <a:p>
            <a:pPr lvl="1"/>
            <a:r>
              <a:rPr lang="en-US" dirty="0"/>
              <a:t>mat4 </a:t>
            </a:r>
            <a:r>
              <a:rPr lang="en-US" dirty="0" err="1"/>
              <a:t>rotMat</a:t>
            </a:r>
            <a:r>
              <a:rPr lang="en-US" dirty="0"/>
              <a:t> = rotate(</a:t>
            </a:r>
            <a:r>
              <a:rPr lang="en-US" dirty="0" err="1"/>
              <a:t>rotAngle</a:t>
            </a:r>
            <a:r>
              <a:rPr lang="en-US" dirty="0"/>
              <a:t>, vec3(0,1,0) );</a:t>
            </a:r>
          </a:p>
          <a:p>
            <a:pPr lvl="1"/>
            <a:r>
              <a:rPr lang="en-US" dirty="0"/>
              <a:t>glUniformMatrix4fv(</a:t>
            </a:r>
            <a:r>
              <a:rPr lang="en-US" dirty="0" err="1"/>
              <a:t>loc</a:t>
            </a:r>
            <a:r>
              <a:rPr lang="en-US" dirty="0"/>
              <a:t>, 1, 0, </a:t>
            </a:r>
            <a:r>
              <a:rPr lang="en-US" dirty="0" err="1"/>
              <a:t>value_ptr</a:t>
            </a:r>
            <a:r>
              <a:rPr lang="en-US" dirty="0"/>
              <a:t>(</a:t>
            </a:r>
            <a:r>
              <a:rPr lang="en-US" dirty="0" err="1"/>
              <a:t>rotMat</a:t>
            </a:r>
            <a:r>
              <a:rPr lang="en-US" dirty="0"/>
              <a:t>));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2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4904-2246-5646-8703-747BE53B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6F92-D409-0A40-A304-F41690F8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 Rotating Bunny</a:t>
            </a:r>
          </a:p>
          <a:p>
            <a:pPr lvl="1"/>
            <a:r>
              <a:rPr lang="en-US" dirty="0"/>
              <a:t>Use j3a.hpp / j3a.cpp</a:t>
            </a:r>
          </a:p>
          <a:p>
            <a:pPr lvl="2"/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glm</a:t>
            </a:r>
            <a:r>
              <a:rPr lang="en-US" dirty="0"/>
              <a:t>::vec3*&gt; vertices;</a:t>
            </a:r>
          </a:p>
          <a:p>
            <a:pPr lvl="2"/>
            <a:r>
              <a:rPr lang="en-US" dirty="0" err="1"/>
              <a:t>std</a:t>
            </a:r>
            <a:r>
              <a:rPr lang="en-US" dirty="0"/>
              <a:t>::vector&lt;unsigned&gt; </a:t>
            </a:r>
            <a:r>
              <a:rPr lang="en-US" dirty="0" err="1"/>
              <a:t>nVertices</a:t>
            </a:r>
            <a:r>
              <a:rPr lang="en-US" dirty="0"/>
              <a:t>;</a:t>
            </a:r>
          </a:p>
          <a:p>
            <a:pPr lvl="2"/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glm</a:t>
            </a:r>
            <a:r>
              <a:rPr lang="en-US" dirty="0"/>
              <a:t>::u32vec3*&gt; triangles;</a:t>
            </a:r>
          </a:p>
          <a:p>
            <a:pPr lvl="2"/>
            <a:r>
              <a:rPr lang="en-US" dirty="0" err="1"/>
              <a:t>std</a:t>
            </a:r>
            <a:r>
              <a:rPr lang="en-US" dirty="0"/>
              <a:t>::vector&lt;unsigned&gt; </a:t>
            </a:r>
            <a:r>
              <a:rPr lang="en-US" dirty="0" err="1"/>
              <a:t>nTriangles</a:t>
            </a:r>
            <a:r>
              <a:rPr lang="en-US" dirty="0"/>
              <a:t>;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8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C8EC-F7D0-C242-BDE4-49AD1D6E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80B1-DD86-3644-834A-3976C7E94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 initialization function,</a:t>
            </a:r>
          </a:p>
          <a:p>
            <a:pPr lvl="2"/>
            <a:r>
              <a:rPr lang="en-US" dirty="0"/>
              <a:t>loadJ3A( “…./bunny.j3a”);</a:t>
            </a:r>
          </a:p>
          <a:p>
            <a:pPr lvl="2"/>
            <a:r>
              <a:rPr lang="en-US" dirty="0" err="1"/>
              <a:t>program.loadShaders</a:t>
            </a:r>
            <a:r>
              <a:rPr lang="en-US" dirty="0"/>
              <a:t>("</a:t>
            </a:r>
            <a:r>
              <a:rPr lang="en-US" dirty="0" err="1"/>
              <a:t>shader.vert</a:t>
            </a:r>
            <a:r>
              <a:rPr lang="en-US" dirty="0"/>
              <a:t>", "</a:t>
            </a:r>
            <a:r>
              <a:rPr lang="en-US" dirty="0" err="1"/>
              <a:t>shader.frag</a:t>
            </a:r>
            <a:r>
              <a:rPr lang="en-US" dirty="0"/>
              <a:t>");</a:t>
            </a:r>
          </a:p>
          <a:p>
            <a:pPr lvl="2"/>
            <a:r>
              <a:rPr lang="en-US" dirty="0" err="1"/>
              <a:t>glGenVertexArrays</a:t>
            </a:r>
            <a:r>
              <a:rPr lang="en-US" dirty="0"/>
              <a:t>(1, &amp;</a:t>
            </a:r>
            <a:r>
              <a:rPr lang="en-US" dirty="0" err="1"/>
              <a:t>vertexArrayID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glBindVertexArray</a:t>
            </a:r>
            <a:r>
              <a:rPr lang="en-US" dirty="0"/>
              <a:t>(</a:t>
            </a:r>
            <a:r>
              <a:rPr lang="en-US" dirty="0" err="1"/>
              <a:t>vertexArrayID</a:t>
            </a:r>
            <a:r>
              <a:rPr lang="en-US" dirty="0"/>
              <a:t>);	</a:t>
            </a:r>
          </a:p>
          <a:p>
            <a:pPr lvl="2"/>
            <a:r>
              <a:rPr lang="en-US" dirty="0" err="1"/>
              <a:t>glGenBuffers</a:t>
            </a:r>
            <a:r>
              <a:rPr lang="en-US" dirty="0"/>
              <a:t>(1, &amp;</a:t>
            </a:r>
            <a:r>
              <a:rPr lang="en-US" dirty="0" err="1"/>
              <a:t>triangleVBO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glBindBuffer</a:t>
            </a:r>
            <a:r>
              <a:rPr lang="en-US" dirty="0"/>
              <a:t>(GL_ARRAY_BUFFER, </a:t>
            </a:r>
            <a:r>
              <a:rPr lang="en-US" dirty="0" err="1"/>
              <a:t>triangleVBO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glBufferData</a:t>
            </a:r>
            <a:r>
              <a:rPr lang="en-US" dirty="0"/>
              <a:t>(GL_ARRAY_BUFFER, </a:t>
            </a:r>
            <a:r>
              <a:rPr lang="en-US" dirty="0" err="1"/>
              <a:t>nVertices</a:t>
            </a:r>
            <a:r>
              <a:rPr lang="en-US" dirty="0"/>
              <a:t>[0]*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glm</a:t>
            </a:r>
            <a:r>
              <a:rPr lang="en-US" dirty="0"/>
              <a:t>::vec3), vertices[0], GL_STATIC_DRAW);</a:t>
            </a:r>
          </a:p>
          <a:p>
            <a:pPr lvl="2"/>
            <a:r>
              <a:rPr lang="en-US" dirty="0" err="1"/>
              <a:t>glBindBuffer</a:t>
            </a:r>
            <a:r>
              <a:rPr lang="en-US" dirty="0"/>
              <a:t>(GL_ARRAY_BUFFER, </a:t>
            </a:r>
            <a:r>
              <a:rPr lang="en-US" dirty="0" err="1"/>
              <a:t>triangleVBO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glEnableVertexAttribArray</a:t>
            </a:r>
            <a:r>
              <a:rPr lang="en-US" dirty="0"/>
              <a:t>(0);</a:t>
            </a:r>
          </a:p>
          <a:p>
            <a:pPr lvl="2"/>
            <a:r>
              <a:rPr lang="en-US" dirty="0" err="1"/>
              <a:t>glVertexAttribPointer</a:t>
            </a:r>
            <a:r>
              <a:rPr lang="en-US" dirty="0"/>
              <a:t>(0, 3, GL_FLOAT, GL_FALSE, 0, 0);	</a:t>
            </a:r>
          </a:p>
          <a:p>
            <a:pPr lvl="2"/>
            <a:r>
              <a:rPr lang="en-US" dirty="0" err="1"/>
              <a:t>glGenBuffers</a:t>
            </a:r>
            <a:r>
              <a:rPr lang="en-US" dirty="0"/>
              <a:t>(1, &amp;</a:t>
            </a:r>
            <a:r>
              <a:rPr lang="en-US" dirty="0" err="1"/>
              <a:t>indexVBOID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glBindBuffer</a:t>
            </a:r>
            <a:r>
              <a:rPr lang="en-US" dirty="0"/>
              <a:t>(GL_ELEMENT_ARRAY_BUFFER, </a:t>
            </a:r>
            <a:r>
              <a:rPr lang="en-US" dirty="0" err="1"/>
              <a:t>indexVBOID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glBufferData</a:t>
            </a:r>
            <a:r>
              <a:rPr lang="en-US" dirty="0"/>
              <a:t>(GL_ELEMENT_ARRAY_BUFFER, </a:t>
            </a:r>
            <a:r>
              <a:rPr lang="en-US" dirty="0" err="1"/>
              <a:t>nTriangles</a:t>
            </a:r>
            <a:r>
              <a:rPr lang="en-US" dirty="0"/>
              <a:t>[0]*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glm</a:t>
            </a:r>
            <a:r>
              <a:rPr lang="en-US" dirty="0"/>
              <a:t>::u32vec3), triangles[0], GL_STATIC_DRAW);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61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23D2-1BF2-6E4D-B547-40F005B6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CFD5-44F9-7D46-B800-8E24B88D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 rendering function,</a:t>
            </a:r>
          </a:p>
          <a:p>
            <a:pPr lvl="2"/>
            <a:r>
              <a:rPr lang="en-US" dirty="0" err="1"/>
              <a:t>glBindBuffer</a:t>
            </a:r>
            <a:r>
              <a:rPr lang="en-US" dirty="0"/>
              <a:t>(GL_ELEMENT_ARRAY_BUFFER, </a:t>
            </a:r>
            <a:r>
              <a:rPr lang="en-US" dirty="0" err="1"/>
              <a:t>indexVBOID</a:t>
            </a:r>
            <a:r>
              <a:rPr lang="en-US" dirty="0"/>
              <a:t>);</a:t>
            </a:r>
          </a:p>
          <a:p>
            <a:pPr lvl="2"/>
            <a:r>
              <a:rPr lang="en-US" dirty="0" err="1"/>
              <a:t>glDrawElements</a:t>
            </a:r>
            <a:r>
              <a:rPr lang="en-US" dirty="0"/>
              <a:t>(GL_TRIANGLES, </a:t>
            </a:r>
            <a:r>
              <a:rPr lang="en-US" dirty="0" err="1"/>
              <a:t>nTriangles</a:t>
            </a:r>
            <a:r>
              <a:rPr lang="en-US" dirty="0"/>
              <a:t>[0]*3, GL_UNSIGNED_INT, 0);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30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9B54-40C2-2C4F-A7C8-B5B9E4D4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CD477-D180-5C41-83AB-B5F859EE0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Modify </a:t>
            </a:r>
            <a:r>
              <a:rPr lang="en-US" dirty="0" err="1"/>
              <a:t>shader.vert</a:t>
            </a:r>
            <a:endParaRPr lang="en-US" dirty="0"/>
          </a:p>
          <a:p>
            <a:pPr lvl="2"/>
            <a:r>
              <a:rPr lang="en-US" dirty="0"/>
              <a:t>Declare </a:t>
            </a:r>
            <a:r>
              <a:rPr lang="en-US" dirty="0" err="1"/>
              <a:t>modelMat</a:t>
            </a:r>
            <a:r>
              <a:rPr lang="en-US" dirty="0"/>
              <a:t> matrix (4x4) as uniform</a:t>
            </a:r>
          </a:p>
          <a:p>
            <a:pPr lvl="2"/>
            <a:r>
              <a:rPr lang="en-US" dirty="0"/>
              <a:t>Transform </a:t>
            </a:r>
            <a:r>
              <a:rPr lang="en-US" dirty="0" err="1"/>
              <a:t>in_Position</a:t>
            </a:r>
            <a:r>
              <a:rPr lang="en-US" dirty="0"/>
              <a:t> with </a:t>
            </a:r>
            <a:r>
              <a:rPr lang="en-US" dirty="0" err="1"/>
              <a:t>modelMat</a:t>
            </a:r>
            <a:r>
              <a:rPr lang="en-US" dirty="0"/>
              <a:t> to make </a:t>
            </a:r>
            <a:r>
              <a:rPr lang="en-US" dirty="0" err="1"/>
              <a:t>worldPos</a:t>
            </a:r>
            <a:r>
              <a:rPr lang="en-US" dirty="0"/>
              <a:t> (vec4)</a:t>
            </a:r>
          </a:p>
          <a:p>
            <a:pPr lvl="2"/>
            <a:r>
              <a:rPr lang="en-US" dirty="0"/>
              <a:t>Make </a:t>
            </a:r>
            <a:r>
              <a:rPr lang="en-US" dirty="0" err="1"/>
              <a:t>gl_Position</a:t>
            </a:r>
            <a:r>
              <a:rPr lang="en-US" dirty="0"/>
              <a:t> as in the example</a:t>
            </a:r>
          </a:p>
          <a:p>
            <a:pPr lvl="1"/>
            <a:r>
              <a:rPr lang="en-US" dirty="0"/>
              <a:t>Make it rotated</a:t>
            </a:r>
          </a:p>
          <a:p>
            <a:pPr lvl="2"/>
            <a:r>
              <a:rPr lang="en-US" dirty="0"/>
              <a:t>At every frame, increase rotation angle</a:t>
            </a:r>
          </a:p>
          <a:p>
            <a:pPr lvl="2"/>
            <a:r>
              <a:rPr lang="en-US" dirty="0"/>
              <a:t>Make a 4x4 matrix to rotate a thing about Y-axis</a:t>
            </a:r>
          </a:p>
          <a:p>
            <a:pPr lvl="2"/>
            <a:r>
              <a:rPr lang="en-US" dirty="0"/>
              <a:t>Set uniform value in the shader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6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3D Ro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Rotation</a:t>
            </a:r>
          </a:p>
        </p:txBody>
      </p:sp>
      <p:sp>
        <p:nvSpPr>
          <p:cNvPr id="125" name="We can rotate an object any axis in spac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rotate an object any axis in space</a:t>
            </a:r>
          </a:p>
          <a:p>
            <a:r>
              <a:t>Cartesian coordinate axes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the easiest rotation axes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we can use combination of coordinate-axes rotations</a:t>
            </a:r>
          </a:p>
          <a:p>
            <a:pPr lvl="1">
              <a:buClr>
                <a:srgbClr val="CCAF0A"/>
              </a:buClr>
              <a:defRPr>
                <a:solidFill>
                  <a:srgbClr val="3B3B3B"/>
                </a:solidFill>
                <a:uFill>
                  <a:solidFill>
                    <a:srgbClr val="3B3B3B"/>
                  </a:solidFill>
                </a:uFill>
              </a:defRPr>
            </a:pPr>
            <a:r>
              <a:t>assuming that we are looking in the negative direction along that coordinate axis</a:t>
            </a:r>
          </a:p>
        </p:txBody>
      </p:sp>
      <p:pic>
        <p:nvPicPr>
          <p:cNvPr id="127" name="C:\JOBS\Hearn Baker\FINAL\ch05\tif\AADGHLJ0.tif" descr="C:\JOBS\Hearn Baker\FINAL\ch05\tif\AADGHLJ0.tif"/>
          <p:cNvPicPr>
            <a:picLocks noChangeAspect="1"/>
          </p:cNvPicPr>
          <p:nvPr/>
        </p:nvPicPr>
        <p:blipFill>
          <a:blip r:embed="rId2">
            <a:extLst/>
          </a:blip>
          <a:srcRect t="21111" b="42700"/>
          <a:stretch>
            <a:fillRect/>
          </a:stretch>
        </p:blipFill>
        <p:spPr>
          <a:xfrm>
            <a:off x="2926344" y="5978595"/>
            <a:ext cx="11162454" cy="303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3D Coordinate-Axis Ro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988">
                <a:effectLst>
                  <a:outerShdw blurRad="32766" dist="3276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3D Coordinate-Axis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-axis rotation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 rotation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specifies the rotation angle about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-axis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-coordinate values are unchanged by this transformation</a:t>
                </a:r>
                <a:endParaRPr dirty="0"/>
              </a:p>
            </p:txBody>
          </p:sp>
        </mc:Choice>
        <mc:Fallback xmlns="">
          <p:sp>
            <p:nvSpPr>
              <p:cNvPr id="129" name="z-axis rot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image6.pdf" descr="image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3090" y="5551308"/>
            <a:ext cx="6394028" cy="2463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7.pdf" descr="image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8122" y="3413446"/>
            <a:ext cx="4020397" cy="182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8.pdf" descr="image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0318" y="8128000"/>
            <a:ext cx="3176695" cy="78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9.png" descr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45491" y="4334933"/>
            <a:ext cx="5315601" cy="3793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3D Coordinate-Axis Ro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988">
                <a:effectLst>
                  <a:outerShdw blurRad="32766" dist="3276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3D Coordinate-Axis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x-axis rotation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-axis rotation</a:t>
                </a:r>
              </a:p>
              <a:p>
                <a:endParaRPr dirty="0"/>
              </a:p>
              <a:p>
                <a:pPr lvl="1"/>
                <a:endParaRPr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-axis rotation</a:t>
                </a:r>
              </a:p>
            </p:txBody>
          </p:sp>
        </mc:Choice>
        <mc:Fallback xmlns="">
          <p:sp>
            <p:nvSpPr>
              <p:cNvPr id="136" name="x-axis rot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99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8" name="image10.pdf" descr="image10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9837" y="2555689"/>
            <a:ext cx="6587733" cy="2537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11.pdf" descr="image1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25082" y="3142826"/>
            <a:ext cx="3176694" cy="828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12.pdf" descr="image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9837" y="5852160"/>
            <a:ext cx="6587733" cy="2537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13.pdf" descr="image1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5083" y="6502400"/>
            <a:ext cx="3221849" cy="876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3D Coordinate-Axis Ro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988">
                <a:effectLst>
                  <a:outerShdw blurRad="32766" dist="32766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3D Coordinate-Axis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ransformation equations for rotations about the other coordinate axes can be obtained with a cyclic permutation of coordinate parameter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Transformation equations for rotations about the other coordinate axes can be obtained with a cyclic permutation of coordinate parameters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x * y * z * x</a:t>
                </a:r>
              </a:p>
              <a:p>
                <a:r>
                  <a:rPr dirty="0"/>
                  <a:t>Inverse 3D rotation matrix</a:t>
                </a:r>
              </a:p>
              <a:p>
                <a:pPr lvl="1">
                  <a:buClr>
                    <a:srgbClr val="CCAF0A"/>
                  </a:buClr>
                  <a:defRPr>
                    <a:solidFill>
                      <a:srgbClr val="3B3B3B"/>
                    </a:solidFill>
                    <a:uFill>
                      <a:solidFill>
                        <a:srgbClr val="3B3B3B"/>
                      </a:solidFill>
                    </a:uFill>
                  </a:defRPr>
                </a:pPr>
                <a:r>
                  <a:rPr dirty="0"/>
                  <a:t>replace the angle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dirty="0"/>
                  <a:t> with 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43" name="Transformation equations for rotations about the other coordinate axes can be obtained with a cyclic permutation of coordinate paramet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8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2404563-ED6B-C945-8A7A-D67FEF992B40}"/>
              </a:ext>
            </a:extLst>
          </p:cNvPr>
          <p:cNvGrpSpPr/>
          <p:nvPr/>
        </p:nvGrpSpPr>
        <p:grpSpPr>
          <a:xfrm>
            <a:off x="2489943" y="4733626"/>
            <a:ext cx="11981875" cy="4306982"/>
            <a:chOff x="3457353" y="5615291"/>
            <a:chExt cx="11012694" cy="3429023"/>
          </a:xfrm>
        </p:grpSpPr>
        <p:sp>
          <p:nvSpPr>
            <p:cNvPr id="145" name="Line"/>
            <p:cNvSpPr/>
            <p:nvPr/>
          </p:nvSpPr>
          <p:spPr>
            <a:xfrm flipV="1">
              <a:off x="5258323" y="6192420"/>
              <a:ext cx="1769" cy="1612035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46" name="Line"/>
            <p:cNvSpPr/>
            <p:nvPr/>
          </p:nvSpPr>
          <p:spPr>
            <a:xfrm>
              <a:off x="5259206" y="7803568"/>
              <a:ext cx="1442346" cy="678752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47" name="Line"/>
            <p:cNvSpPr/>
            <p:nvPr/>
          </p:nvSpPr>
          <p:spPr>
            <a:xfrm flipH="1">
              <a:off x="3901705" y="7803570"/>
              <a:ext cx="1357502" cy="763595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y axis"/>
                <p:cNvSpPr txBox="1"/>
                <p:nvPr/>
              </p:nvSpPr>
              <p:spPr>
                <a:xfrm>
                  <a:off x="4800858" y="5615291"/>
                  <a:ext cx="1086383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48" name="y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858" y="5615291"/>
                  <a:ext cx="1086383" cy="473740"/>
                </a:xfrm>
                <a:prstGeom prst="rect">
                  <a:avLst/>
                </a:prstGeom>
                <a:blipFill>
                  <a:blip r:embed="rId3"/>
                  <a:stretch>
                    <a:fillRect l="-6383" t="-10417" r="-15957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z axis"/>
                <p:cNvSpPr txBox="1"/>
                <p:nvPr/>
              </p:nvSpPr>
              <p:spPr>
                <a:xfrm>
                  <a:off x="3457353" y="8462197"/>
                  <a:ext cx="1058390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49" name="z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353" y="8462197"/>
                  <a:ext cx="1058390" cy="473740"/>
                </a:xfrm>
                <a:prstGeom prst="rect">
                  <a:avLst/>
                </a:prstGeom>
                <a:blipFill>
                  <a:blip r:embed="rId4"/>
                  <a:stretch>
                    <a:fillRect l="-3261" t="-10417" r="-15217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x axis"/>
                <p:cNvSpPr txBox="1"/>
                <p:nvPr/>
              </p:nvSpPr>
              <p:spPr>
                <a:xfrm>
                  <a:off x="5651951" y="8330293"/>
                  <a:ext cx="1081079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50" name="x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951" y="8330293"/>
                  <a:ext cx="1081079" cy="473740"/>
                </a:xfrm>
                <a:prstGeom prst="rect">
                  <a:avLst/>
                </a:prstGeom>
                <a:blipFill>
                  <a:blip r:embed="rId5"/>
                  <a:stretch>
                    <a:fillRect l="-4301" t="-10417" r="-15054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Shape"/>
            <p:cNvSpPr/>
            <p:nvPr/>
          </p:nvSpPr>
          <p:spPr>
            <a:xfrm rot="1912152" flipH="1">
              <a:off x="4501500" y="7855994"/>
              <a:ext cx="547985" cy="30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585" y="0"/>
                    <a:pt x="10242" y="0"/>
                  </a:cubicBezTo>
                  <a:cubicBezTo>
                    <a:pt x="14935" y="0"/>
                    <a:pt x="19028" y="6727"/>
                    <a:pt x="20174" y="16325"/>
                  </a:cubicBezTo>
                  <a:lnTo>
                    <a:pt x="21600" y="16325"/>
                  </a:lnTo>
                  <a:lnTo>
                    <a:pt x="19021" y="21600"/>
                  </a:lnTo>
                  <a:lnTo>
                    <a:pt x="15747" y="16325"/>
                  </a:lnTo>
                  <a:lnTo>
                    <a:pt x="17164" y="16325"/>
                  </a:lnTo>
                  <a:lnTo>
                    <a:pt x="17164" y="16325"/>
                  </a:lnTo>
                  <a:cubicBezTo>
                    <a:pt x="15856" y="7810"/>
                    <a:pt x="11696" y="3269"/>
                    <a:pt x="7874" y="6183"/>
                  </a:cubicBezTo>
                  <a:cubicBezTo>
                    <a:pt x="4915" y="8438"/>
                    <a:pt x="2926" y="14634"/>
                    <a:pt x="2926" y="21600"/>
                  </a:cubicBez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4400"/>
            </a:p>
          </p:txBody>
        </p:sp>
        <p:sp>
          <p:nvSpPr>
            <p:cNvPr id="152" name="Line"/>
            <p:cNvSpPr/>
            <p:nvPr/>
          </p:nvSpPr>
          <p:spPr>
            <a:xfrm flipV="1">
              <a:off x="9430371" y="6192420"/>
              <a:ext cx="1769" cy="1612034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53" name="Line"/>
            <p:cNvSpPr/>
            <p:nvPr/>
          </p:nvSpPr>
          <p:spPr>
            <a:xfrm>
              <a:off x="9431254" y="7803570"/>
              <a:ext cx="1442346" cy="678753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54" name="Line"/>
            <p:cNvSpPr/>
            <p:nvPr/>
          </p:nvSpPr>
          <p:spPr>
            <a:xfrm flipH="1">
              <a:off x="8073753" y="7803571"/>
              <a:ext cx="1357502" cy="763595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z axis"/>
                <p:cNvSpPr txBox="1"/>
                <p:nvPr/>
              </p:nvSpPr>
              <p:spPr>
                <a:xfrm>
                  <a:off x="8986903" y="5615291"/>
                  <a:ext cx="1058390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55" name="z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903" y="5615291"/>
                  <a:ext cx="1058390" cy="473740"/>
                </a:xfrm>
                <a:prstGeom prst="rect">
                  <a:avLst/>
                </a:prstGeom>
                <a:blipFill>
                  <a:blip r:embed="rId6"/>
                  <a:stretch>
                    <a:fillRect l="-3297" t="-10417" r="-16484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x axis"/>
                <p:cNvSpPr txBox="1"/>
                <p:nvPr/>
              </p:nvSpPr>
              <p:spPr>
                <a:xfrm>
                  <a:off x="7618056" y="8462201"/>
                  <a:ext cx="1081079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56" name="x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8056" y="8462201"/>
                  <a:ext cx="1081079" cy="473740"/>
                </a:xfrm>
                <a:prstGeom prst="rect">
                  <a:avLst/>
                </a:prstGeom>
                <a:blipFill>
                  <a:blip r:embed="rId7"/>
                  <a:stretch>
                    <a:fillRect l="-3226" t="-10417" r="-16129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y axis"/>
                <p:cNvSpPr txBox="1"/>
                <p:nvPr/>
              </p:nvSpPr>
              <p:spPr>
                <a:xfrm>
                  <a:off x="9821345" y="8330295"/>
                  <a:ext cx="1086383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57" name="y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1345" y="8330295"/>
                  <a:ext cx="1086383" cy="473740"/>
                </a:xfrm>
                <a:prstGeom prst="rect">
                  <a:avLst/>
                </a:prstGeom>
                <a:blipFill>
                  <a:blip r:embed="rId8"/>
                  <a:stretch>
                    <a:fillRect l="-6383" t="-10417" r="-15957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Shape"/>
            <p:cNvSpPr/>
            <p:nvPr/>
          </p:nvSpPr>
          <p:spPr>
            <a:xfrm rot="1912152" flipH="1">
              <a:off x="8673547" y="7855998"/>
              <a:ext cx="547984" cy="30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585" y="0"/>
                    <a:pt x="10242" y="0"/>
                  </a:cubicBezTo>
                  <a:cubicBezTo>
                    <a:pt x="14935" y="0"/>
                    <a:pt x="19028" y="6727"/>
                    <a:pt x="20174" y="16325"/>
                  </a:cubicBezTo>
                  <a:lnTo>
                    <a:pt x="21600" y="16325"/>
                  </a:lnTo>
                  <a:lnTo>
                    <a:pt x="19021" y="21600"/>
                  </a:lnTo>
                  <a:lnTo>
                    <a:pt x="15747" y="16325"/>
                  </a:lnTo>
                  <a:lnTo>
                    <a:pt x="17164" y="16325"/>
                  </a:lnTo>
                  <a:lnTo>
                    <a:pt x="17164" y="16325"/>
                  </a:lnTo>
                  <a:cubicBezTo>
                    <a:pt x="15856" y="7810"/>
                    <a:pt x="11696" y="3269"/>
                    <a:pt x="7874" y="6183"/>
                  </a:cubicBezTo>
                  <a:cubicBezTo>
                    <a:pt x="4915" y="8438"/>
                    <a:pt x="2926" y="14634"/>
                    <a:pt x="2926" y="21600"/>
                  </a:cubicBez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4400"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13006688" y="6192420"/>
              <a:ext cx="1769" cy="1612034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60" name="Line"/>
            <p:cNvSpPr/>
            <p:nvPr/>
          </p:nvSpPr>
          <p:spPr>
            <a:xfrm>
              <a:off x="13007571" y="7803570"/>
              <a:ext cx="1442346" cy="678753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p:sp>
          <p:nvSpPr>
            <p:cNvPr id="161" name="Line"/>
            <p:cNvSpPr/>
            <p:nvPr/>
          </p:nvSpPr>
          <p:spPr>
            <a:xfrm flipH="1">
              <a:off x="11650070" y="7803571"/>
              <a:ext cx="1357502" cy="763595"/>
            </a:xfrm>
            <a:prstGeom prst="line">
              <a:avLst/>
            </a:prstGeom>
            <a:ln w="50800">
              <a:solidFill>
                <a:srgbClr val="000000"/>
              </a:solidFill>
              <a:tailEnd type="triangle"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/>
            <a:lstStyle/>
            <a:p>
              <a:pPr algn="l" defTabSz="457200">
                <a:defRPr sz="1600" i="0">
                  <a:solidFill>
                    <a:srgbClr val="000000"/>
                  </a:solidFill>
                </a:defRPr>
              </a:pPr>
              <a:endParaRPr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x axis"/>
                <p:cNvSpPr txBox="1"/>
                <p:nvPr/>
              </p:nvSpPr>
              <p:spPr>
                <a:xfrm>
                  <a:off x="12551878" y="5615291"/>
                  <a:ext cx="1081079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62" name="x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1878" y="5615291"/>
                  <a:ext cx="1081079" cy="473740"/>
                </a:xfrm>
                <a:prstGeom prst="rect">
                  <a:avLst/>
                </a:prstGeom>
                <a:blipFill>
                  <a:blip r:embed="rId9"/>
                  <a:stretch>
                    <a:fillRect l="-2128" t="-10417" r="-14894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y axis"/>
                <p:cNvSpPr txBox="1"/>
                <p:nvPr/>
              </p:nvSpPr>
              <p:spPr>
                <a:xfrm>
                  <a:off x="11191722" y="8570574"/>
                  <a:ext cx="1086383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63" name="y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722" y="8570574"/>
                  <a:ext cx="1086383" cy="473740"/>
                </a:xfrm>
                <a:prstGeom prst="rect">
                  <a:avLst/>
                </a:prstGeom>
                <a:blipFill>
                  <a:blip r:embed="rId10"/>
                  <a:stretch>
                    <a:fillRect l="-6383" t="-10417" r="-14894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z axis"/>
                <p:cNvSpPr txBox="1"/>
                <p:nvPr/>
              </p:nvSpPr>
              <p:spPr>
                <a:xfrm>
                  <a:off x="13411657" y="8330295"/>
                  <a:ext cx="1058390" cy="4737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sz="3200" dirty="0"/>
                    <a:t> axis</a:t>
                  </a:r>
                </a:p>
              </p:txBody>
            </p:sp>
          </mc:Choice>
          <mc:Fallback xmlns="">
            <p:sp>
              <p:nvSpPr>
                <p:cNvPr id="164" name="z axi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57" y="8330295"/>
                  <a:ext cx="1058390" cy="473740"/>
                </a:xfrm>
                <a:prstGeom prst="rect">
                  <a:avLst/>
                </a:prstGeom>
                <a:blipFill>
                  <a:blip r:embed="rId4"/>
                  <a:stretch>
                    <a:fillRect l="-3261" t="-10417" r="-15217" b="-31250"/>
                  </a:stretch>
                </a:blipFill>
                <a:ln w="12700">
                  <a:miter lim="400000"/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Shape"/>
            <p:cNvSpPr/>
            <p:nvPr/>
          </p:nvSpPr>
          <p:spPr>
            <a:xfrm rot="1912152" flipH="1">
              <a:off x="12249865" y="7855998"/>
              <a:ext cx="547985" cy="30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585" y="0"/>
                    <a:pt x="10242" y="0"/>
                  </a:cubicBezTo>
                  <a:cubicBezTo>
                    <a:pt x="14935" y="0"/>
                    <a:pt x="19028" y="6727"/>
                    <a:pt x="20174" y="16325"/>
                  </a:cubicBezTo>
                  <a:lnTo>
                    <a:pt x="21600" y="16325"/>
                  </a:lnTo>
                  <a:lnTo>
                    <a:pt x="19021" y="21600"/>
                  </a:lnTo>
                  <a:lnTo>
                    <a:pt x="15747" y="16325"/>
                  </a:lnTo>
                  <a:lnTo>
                    <a:pt x="17164" y="16325"/>
                  </a:lnTo>
                  <a:lnTo>
                    <a:pt x="17164" y="16325"/>
                  </a:lnTo>
                  <a:cubicBezTo>
                    <a:pt x="15856" y="7810"/>
                    <a:pt x="11696" y="3269"/>
                    <a:pt x="7874" y="6183"/>
                  </a:cubicBezTo>
                  <a:cubicBezTo>
                    <a:pt x="4915" y="8438"/>
                    <a:pt x="2926" y="14634"/>
                    <a:pt x="2926" y="21600"/>
                  </a:cubicBezTo>
                  <a:close/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4400"/>
            </a:p>
          </p:txBody>
        </p:sp>
        <p:sp>
          <p:nvSpPr>
            <p:cNvPr id="166" name="Arrow"/>
            <p:cNvSpPr/>
            <p:nvPr/>
          </p:nvSpPr>
          <p:spPr>
            <a:xfrm>
              <a:off x="6936157" y="7044267"/>
              <a:ext cx="541868" cy="325121"/>
            </a:xfrm>
            <a:prstGeom prst="rightArrow">
              <a:avLst>
                <a:gd name="adj1" fmla="val 50000"/>
                <a:gd name="adj2" fmla="val 35156"/>
              </a:avLst>
            </a:prstGeom>
            <a:solidFill>
              <a:srgbClr val="6EA0B0"/>
            </a:solidFill>
            <a:ln w="25400">
              <a:solidFill>
                <a:srgbClr val="50758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4400"/>
            </a:p>
          </p:txBody>
        </p:sp>
        <p:sp>
          <p:nvSpPr>
            <p:cNvPr id="167" name="Arrow"/>
            <p:cNvSpPr/>
            <p:nvPr/>
          </p:nvSpPr>
          <p:spPr>
            <a:xfrm>
              <a:off x="10945972" y="7044267"/>
              <a:ext cx="541867" cy="325121"/>
            </a:xfrm>
            <a:prstGeom prst="rightArrow">
              <a:avLst>
                <a:gd name="adj1" fmla="val 50000"/>
                <a:gd name="adj2" fmla="val 35156"/>
              </a:avLst>
            </a:prstGeom>
            <a:solidFill>
              <a:srgbClr val="6EA0B0"/>
            </a:solidFill>
            <a:ln w="25400">
              <a:solidFill>
                <a:srgbClr val="507580"/>
              </a:solidFill>
            </a:ln>
          </p:spPr>
          <p:txBody>
            <a:bodyPr lIns="50800" tIns="50800" rIns="50800" bIns="50800" anchor="ctr"/>
            <a:lstStyle/>
            <a:p>
              <a:pPr>
                <a:defRPr sz="3600" i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44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U2018">
  <a:themeElements>
    <a:clrScheme name="Custom 1">
      <a:dk1>
        <a:srgbClr val="000000"/>
      </a:dk1>
      <a:lt1>
        <a:srgbClr val="FFFFFF"/>
      </a:lt1>
      <a:dk2>
        <a:srgbClr val="005AAB"/>
      </a:dk2>
      <a:lt2>
        <a:srgbClr val="8FBAE1"/>
      </a:lt2>
      <a:accent1>
        <a:srgbClr val="BE8817"/>
      </a:accent1>
      <a:accent2>
        <a:srgbClr val="F3A11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2018" id="{A89B3544-595A-1F47-8EA6-1B3E44064893}" vid="{E7910C31-34D1-8B44-8F93-1AB1BECF67F0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1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AU2018</Template>
  <TotalTime>200</TotalTime>
  <Words>2717</Words>
  <Application>Microsoft Macintosh PowerPoint</Application>
  <PresentationFormat>Custom</PresentationFormat>
  <Paragraphs>437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Avenir Roman</vt:lpstr>
      <vt:lpstr>Calibri</vt:lpstr>
      <vt:lpstr>Calibri Light</vt:lpstr>
      <vt:lpstr>Cambria Math</vt:lpstr>
      <vt:lpstr>Consolas</vt:lpstr>
      <vt:lpstr>Gill Sans Light</vt:lpstr>
      <vt:lpstr>Helvetica</vt:lpstr>
      <vt:lpstr>AU2018</vt:lpstr>
      <vt:lpstr>Geometric Transformations (2)</vt:lpstr>
      <vt:lpstr>Reading</vt:lpstr>
      <vt:lpstr>Contents</vt:lpstr>
      <vt:lpstr>Geometric Transformations in 3D Space</vt:lpstr>
      <vt:lpstr>3D Translation</vt:lpstr>
      <vt:lpstr>3D Rotation</vt:lpstr>
      <vt:lpstr>3D Coordinate-Axis Rotations</vt:lpstr>
      <vt:lpstr>3D Coordinate-Axis Rotations</vt:lpstr>
      <vt:lpstr>3D Coordinate-Axis Rotations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General 3D Rotation</vt:lpstr>
      <vt:lpstr>3D Scaling</vt:lpstr>
      <vt:lpstr>3D Scaling</vt:lpstr>
      <vt:lpstr>3D Scaling</vt:lpstr>
      <vt:lpstr>Composite 3D Transformations</vt:lpstr>
      <vt:lpstr>Other 3D Transformations: Reflection</vt:lpstr>
      <vt:lpstr>Other 3D Transformations: Shear</vt:lpstr>
      <vt:lpstr>Transformations Between 3D Coordinate Systems</vt:lpstr>
      <vt:lpstr>Affine Transformation</vt:lpstr>
      <vt:lpstr>Questions?</vt:lpstr>
      <vt:lpstr>In Rendering API</vt:lpstr>
      <vt:lpstr>Shader?</vt:lpstr>
      <vt:lpstr>Shader?</vt:lpstr>
      <vt:lpstr>Let’s Learn from Example</vt:lpstr>
      <vt:lpstr>Compilation Setting</vt:lpstr>
      <vt:lpstr>Input</vt:lpstr>
      <vt:lpstr>What Kinds of Types are Available?</vt:lpstr>
      <vt:lpstr>Uniform Variables</vt:lpstr>
      <vt:lpstr>Output Variables</vt:lpstr>
      <vt:lpstr>Shader Body</vt:lpstr>
      <vt:lpstr>Now, You Can Read the Code</vt:lpstr>
      <vt:lpstr>Glance At Fragment Shader</vt:lpstr>
      <vt:lpstr>The Shader We are Using</vt:lpstr>
      <vt:lpstr>In the C program</vt:lpstr>
      <vt:lpstr>In C Program</vt:lpstr>
      <vt:lpstr>Setting Uniform Variables</vt:lpstr>
      <vt:lpstr>Uniform Setting Functions</vt:lpstr>
      <vt:lpstr>With GLM</vt:lpstr>
      <vt:lpstr>With GLM</vt:lpstr>
      <vt:lpstr>Complete Example</vt:lpstr>
      <vt:lpstr>Assignment #2</vt:lpstr>
      <vt:lpstr>Assignment #2</vt:lpstr>
      <vt:lpstr>Assignment #2</vt:lpstr>
      <vt:lpstr>Assignment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Transformations (2)</dc:title>
  <cp:lastModifiedBy>신현준</cp:lastModifiedBy>
  <cp:revision>21</cp:revision>
  <dcterms:modified xsi:type="dcterms:W3CDTF">2018-11-01T12:24:39Z</dcterms:modified>
</cp:coreProperties>
</file>